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21" r:id="rId3"/>
    <p:sldMasterId id="2147483685" r:id="rId4"/>
  </p:sldMasterIdLst>
  <p:notesMasterIdLst>
    <p:notesMasterId r:id="rId80"/>
  </p:notesMasterIdLst>
  <p:handoutMasterIdLst>
    <p:handoutMasterId r:id="rId81"/>
  </p:handoutMasterIdLst>
  <p:sldIdLst>
    <p:sldId id="923" r:id="rId5"/>
    <p:sldId id="922" r:id="rId6"/>
    <p:sldId id="924" r:id="rId7"/>
    <p:sldId id="925" r:id="rId8"/>
    <p:sldId id="851" r:id="rId9"/>
    <p:sldId id="852" r:id="rId10"/>
    <p:sldId id="822" r:id="rId11"/>
    <p:sldId id="823" r:id="rId12"/>
    <p:sldId id="979" r:id="rId13"/>
    <p:sldId id="896" r:id="rId14"/>
    <p:sldId id="898" r:id="rId15"/>
    <p:sldId id="959" r:id="rId16"/>
    <p:sldId id="960" r:id="rId17"/>
    <p:sldId id="824" r:id="rId18"/>
    <p:sldId id="886" r:id="rId19"/>
    <p:sldId id="873" r:id="rId20"/>
    <p:sldId id="975" r:id="rId21"/>
    <p:sldId id="858" r:id="rId22"/>
    <p:sldId id="825" r:id="rId23"/>
    <p:sldId id="860" r:id="rId24"/>
    <p:sldId id="868" r:id="rId25"/>
    <p:sldId id="861" r:id="rId26"/>
    <p:sldId id="869" r:id="rId27"/>
    <p:sldId id="871" r:id="rId28"/>
    <p:sldId id="859" r:id="rId29"/>
    <p:sldId id="927" r:id="rId30"/>
    <p:sldId id="965" r:id="rId31"/>
    <p:sldId id="974" r:id="rId32"/>
    <p:sldId id="966" r:id="rId33"/>
    <p:sldId id="978" r:id="rId34"/>
    <p:sldId id="848" r:id="rId35"/>
    <p:sldId id="842" r:id="rId36"/>
    <p:sldId id="893" r:id="rId37"/>
    <p:sldId id="901" r:id="rId38"/>
    <p:sldId id="906" r:id="rId39"/>
    <p:sldId id="962" r:id="rId40"/>
    <p:sldId id="867" r:id="rId41"/>
    <p:sldId id="874" r:id="rId42"/>
    <p:sldId id="827" r:id="rId43"/>
    <p:sldId id="920" r:id="rId44"/>
    <p:sldId id="875" r:id="rId45"/>
    <p:sldId id="865" r:id="rId46"/>
    <p:sldId id="955" r:id="rId47"/>
    <p:sldId id="981" r:id="rId48"/>
    <p:sldId id="980" r:id="rId49"/>
    <p:sldId id="967" r:id="rId50"/>
    <p:sldId id="982" r:id="rId51"/>
    <p:sldId id="969" r:id="rId52"/>
    <p:sldId id="970" r:id="rId53"/>
    <p:sldId id="939" r:id="rId54"/>
    <p:sldId id="940" r:id="rId55"/>
    <p:sldId id="963" r:id="rId56"/>
    <p:sldId id="942" r:id="rId57"/>
    <p:sldId id="943" r:id="rId58"/>
    <p:sldId id="945" r:id="rId59"/>
    <p:sldId id="946" r:id="rId60"/>
    <p:sldId id="947" r:id="rId61"/>
    <p:sldId id="944" r:id="rId62"/>
    <p:sldId id="948" r:id="rId63"/>
    <p:sldId id="949" r:id="rId64"/>
    <p:sldId id="956" r:id="rId65"/>
    <p:sldId id="957" r:id="rId66"/>
    <p:sldId id="933" r:id="rId67"/>
    <p:sldId id="934" r:id="rId68"/>
    <p:sldId id="950" r:id="rId69"/>
    <p:sldId id="951" r:id="rId70"/>
    <p:sldId id="953" r:id="rId71"/>
    <p:sldId id="954" r:id="rId72"/>
    <p:sldId id="976" r:id="rId73"/>
    <p:sldId id="977" r:id="rId74"/>
    <p:sldId id="968" r:id="rId75"/>
    <p:sldId id="936" r:id="rId76"/>
    <p:sldId id="937" r:id="rId77"/>
    <p:sldId id="971" r:id="rId78"/>
    <p:sldId id="972" r:id="rId7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id="{7910CF4E-1B84-4708-9F7E-205271267758}">
          <p14:sldIdLst>
            <p14:sldId id="923"/>
            <p14:sldId id="922"/>
            <p14:sldId id="924"/>
            <p14:sldId id="925"/>
            <p14:sldId id="851"/>
            <p14:sldId id="852"/>
            <p14:sldId id="822"/>
            <p14:sldId id="823"/>
            <p14:sldId id="979"/>
            <p14:sldId id="896"/>
            <p14:sldId id="898"/>
            <p14:sldId id="959"/>
            <p14:sldId id="960"/>
            <p14:sldId id="824"/>
            <p14:sldId id="886"/>
            <p14:sldId id="873"/>
            <p14:sldId id="975"/>
            <p14:sldId id="858"/>
            <p14:sldId id="825"/>
            <p14:sldId id="860"/>
            <p14:sldId id="868"/>
            <p14:sldId id="861"/>
            <p14:sldId id="869"/>
            <p14:sldId id="871"/>
            <p14:sldId id="859"/>
            <p14:sldId id="927"/>
            <p14:sldId id="965"/>
            <p14:sldId id="974"/>
            <p14:sldId id="966"/>
          </p14:sldIdLst>
        </p14:section>
        <p14:section name="Hardware" id="{639A0898-ED9E-40B4-B593-32F41FFAC379}">
          <p14:sldIdLst>
            <p14:sldId id="978"/>
            <p14:sldId id="848"/>
            <p14:sldId id="842"/>
            <p14:sldId id="893"/>
            <p14:sldId id="901"/>
            <p14:sldId id="906"/>
            <p14:sldId id="962"/>
            <p14:sldId id="867"/>
          </p14:sldIdLst>
        </p14:section>
        <p14:section name="Software" id="{8A48E2B5-602C-4EC2-8D34-838BE0CCA6AA}">
          <p14:sldIdLst>
            <p14:sldId id="874"/>
            <p14:sldId id="827"/>
            <p14:sldId id="920"/>
            <p14:sldId id="875"/>
            <p14:sldId id="865"/>
            <p14:sldId id="955"/>
            <p14:sldId id="981"/>
            <p14:sldId id="980"/>
          </p14:sldIdLst>
        </p14:section>
        <p14:section name="Appendix" id="{3232C7CC-376C-40BF-BE53-E8293234BEA9}">
          <p14:sldIdLst>
            <p14:sldId id="967"/>
            <p14:sldId id="982"/>
            <p14:sldId id="969"/>
            <p14:sldId id="970"/>
            <p14:sldId id="939"/>
            <p14:sldId id="940"/>
            <p14:sldId id="963"/>
            <p14:sldId id="942"/>
            <p14:sldId id="943"/>
            <p14:sldId id="945"/>
            <p14:sldId id="946"/>
            <p14:sldId id="947"/>
            <p14:sldId id="944"/>
            <p14:sldId id="948"/>
            <p14:sldId id="949"/>
            <p14:sldId id="956"/>
            <p14:sldId id="957"/>
            <p14:sldId id="933"/>
            <p14:sldId id="934"/>
            <p14:sldId id="950"/>
            <p14:sldId id="951"/>
            <p14:sldId id="953"/>
            <p14:sldId id="954"/>
            <p14:sldId id="976"/>
            <p14:sldId id="977"/>
          </p14:sldIdLst>
        </p14:section>
        <p14:section name="References" id="{00830F17-B8B9-4509-8E57-3D0A185A5A6F}">
          <p14:sldIdLst>
            <p14:sldId id="968"/>
            <p14:sldId id="936"/>
            <p14:sldId id="937"/>
            <p14:sldId id="971"/>
            <p14:sldId id="972"/>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0D510"/>
    <a:srgbClr val="FDCF4D"/>
    <a:srgbClr val="FF0066"/>
    <a:srgbClr val="FF9933"/>
    <a:srgbClr val="2C4E8C"/>
    <a:srgbClr val="32599E"/>
    <a:srgbClr val="213B69"/>
    <a:srgbClr val="EAF2BA"/>
    <a:srgbClr val="A5F5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816" autoAdjust="0"/>
    <p:restoredTop sz="94508" autoAdjust="0"/>
  </p:normalViewPr>
  <p:slideViewPr>
    <p:cSldViewPr snapToGrid="0">
      <p:cViewPr>
        <p:scale>
          <a:sx n="120" d="100"/>
          <a:sy n="120" d="100"/>
        </p:scale>
        <p:origin x="-72" y="300"/>
      </p:cViewPr>
      <p:guideLst>
        <p:guide orient="horz" pos="2160"/>
        <p:guide pos="3840"/>
      </p:guideLst>
    </p:cSldViewPr>
  </p:slideViewPr>
  <p:notesTextViewPr>
    <p:cViewPr>
      <p:scale>
        <a:sx n="1" d="1"/>
        <a:sy n="1" d="1"/>
      </p:scale>
      <p:origin x="0" y="0"/>
    </p:cViewPr>
  </p:notesTextViewPr>
  <p:sorterViewPr>
    <p:cViewPr>
      <p:scale>
        <a:sx n="100" d="100"/>
        <a:sy n="100" d="100"/>
      </p:scale>
      <p:origin x="0" y="16992"/>
    </p:cViewPr>
  </p:sorterViewPr>
  <p:notesViewPr>
    <p:cSldViewPr snapToGrid="0">
      <p:cViewPr varScale="1">
        <p:scale>
          <a:sx n="87" d="100"/>
          <a:sy n="87" d="100"/>
        </p:scale>
        <p:origin x="-3780"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038145" cy="465743"/>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4" y="2"/>
            <a:ext cx="3038145" cy="465743"/>
          </a:xfrm>
          <a:prstGeom prst="rect">
            <a:avLst/>
          </a:prstGeom>
        </p:spPr>
        <p:txBody>
          <a:bodyPr vert="horz" lIns="88139" tIns="44070" rIns="88139" bIns="44070" rtlCol="0"/>
          <a:lstStyle>
            <a:lvl1pPr algn="r">
              <a:defRPr sz="1200"/>
            </a:lvl1pPr>
          </a:lstStyle>
          <a:p>
            <a:fld id="{0CC5B443-7A77-425A-AA94-D64ADAA08E7A}" type="datetimeFigureOut">
              <a:rPr lang="en-US" smtClean="0"/>
              <a:t>2/21/2022</a:t>
            </a:fld>
            <a:endParaRPr lang="en-US"/>
          </a:p>
        </p:txBody>
      </p:sp>
      <p:sp>
        <p:nvSpPr>
          <p:cNvPr id="4" name="Footer Placeholder 3"/>
          <p:cNvSpPr>
            <a:spLocks noGrp="1"/>
          </p:cNvSpPr>
          <p:nvPr>
            <p:ph type="ftr" sz="quarter" idx="2"/>
          </p:nvPr>
        </p:nvSpPr>
        <p:spPr>
          <a:xfrm>
            <a:off x="1" y="8830658"/>
            <a:ext cx="3038145" cy="465742"/>
          </a:xfrm>
          <a:prstGeom prst="rect">
            <a:avLst/>
          </a:prstGeom>
        </p:spPr>
        <p:txBody>
          <a:bodyPr vert="horz" lIns="88139" tIns="44070" rIns="88139" bIns="44070" rtlCol="0" anchor="b"/>
          <a:lstStyle>
            <a:lvl1pPr algn="l">
              <a:defRPr sz="1200"/>
            </a:lvl1pPr>
          </a:lstStyle>
          <a:p>
            <a:endParaRPr lang="en-US"/>
          </a:p>
        </p:txBody>
      </p:sp>
      <p:sp>
        <p:nvSpPr>
          <p:cNvPr id="5" name="Slide Number Placeholder 4"/>
          <p:cNvSpPr>
            <a:spLocks noGrp="1"/>
          </p:cNvSpPr>
          <p:nvPr>
            <p:ph type="sldNum" sz="quarter" idx="3"/>
          </p:nvPr>
        </p:nvSpPr>
        <p:spPr>
          <a:xfrm>
            <a:off x="3970734" y="8830658"/>
            <a:ext cx="3038145" cy="465742"/>
          </a:xfrm>
          <a:prstGeom prst="rect">
            <a:avLst/>
          </a:prstGeom>
        </p:spPr>
        <p:txBody>
          <a:bodyPr vert="horz" lIns="88139" tIns="44070" rIns="88139" bIns="44070" rtlCol="0" anchor="b"/>
          <a:lstStyle>
            <a:lvl1pPr algn="r">
              <a:defRPr sz="1200"/>
            </a:lvl1pPr>
          </a:lstStyle>
          <a:p>
            <a:fld id="{9CC1180D-0869-42E5-AD4F-8E56F3CEAC67}" type="slidenum">
              <a:rPr lang="en-US" smtClean="0"/>
              <a:t>‹#›</a:t>
            </a:fld>
            <a:endParaRPr lang="en-US"/>
          </a:p>
        </p:txBody>
      </p:sp>
    </p:spTree>
    <p:extLst>
      <p:ext uri="{BB962C8B-B14F-4D97-AF65-F5344CB8AC3E}">
        <p14:creationId xmlns:p14="http://schemas.microsoft.com/office/powerpoint/2010/main" val="1765744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72" tIns="46586" rIns="93172" bIns="46586" rtlCol="0"/>
          <a:lstStyle>
            <a:lvl1pPr algn="r">
              <a:defRPr sz="1300"/>
            </a:lvl1pPr>
          </a:lstStyle>
          <a:p>
            <a:fld id="{E75B26B8-008E-4B0B-AF5E-96369BC26E9E}" type="datetimeFigureOut">
              <a:rPr lang="en-US" smtClean="0"/>
              <a:t>2/21/2022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2" tIns="46586" rIns="93172"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72" tIns="46586" rIns="93172" bIns="46586" rtlCol="0" anchor="b"/>
          <a:lstStyle>
            <a:lvl1pPr algn="r">
              <a:defRPr sz="1300"/>
            </a:lvl1pPr>
          </a:lstStyle>
          <a:p>
            <a:fld id="{E6E46B72-383E-4502-A229-FF6181FAA923}" type="slidenum">
              <a:rPr lang="en-US" smtClean="0"/>
              <a:t>‹#›</a:t>
            </a:fld>
            <a:endParaRPr lang="en-US"/>
          </a:p>
        </p:txBody>
      </p:sp>
    </p:spTree>
    <p:extLst>
      <p:ext uri="{BB962C8B-B14F-4D97-AF65-F5344CB8AC3E}">
        <p14:creationId xmlns:p14="http://schemas.microsoft.com/office/powerpoint/2010/main" val="3380496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 path is primary path</a:t>
            </a:r>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9</a:t>
            </a:fld>
            <a:endParaRPr lang="en-US"/>
          </a:p>
        </p:txBody>
      </p:sp>
    </p:spTree>
    <p:extLst>
      <p:ext uri="{BB962C8B-B14F-4D97-AF65-F5344CB8AC3E}">
        <p14:creationId xmlns:p14="http://schemas.microsoft.com/office/powerpoint/2010/main" val="2661134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42</a:t>
            </a:fld>
            <a:endParaRPr lang="en-US"/>
          </a:p>
        </p:txBody>
      </p:sp>
    </p:spTree>
    <p:extLst>
      <p:ext uri="{BB962C8B-B14F-4D97-AF65-F5344CB8AC3E}">
        <p14:creationId xmlns:p14="http://schemas.microsoft.com/office/powerpoint/2010/main" val="2483114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43</a:t>
            </a:fld>
            <a:endParaRPr lang="en-US"/>
          </a:p>
        </p:txBody>
      </p:sp>
    </p:spTree>
    <p:extLst>
      <p:ext uri="{BB962C8B-B14F-4D97-AF65-F5344CB8AC3E}">
        <p14:creationId xmlns:p14="http://schemas.microsoft.com/office/powerpoint/2010/main" val="248311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44</a:t>
            </a:fld>
            <a:endParaRPr lang="en-US"/>
          </a:p>
        </p:txBody>
      </p:sp>
    </p:spTree>
    <p:extLst>
      <p:ext uri="{BB962C8B-B14F-4D97-AF65-F5344CB8AC3E}">
        <p14:creationId xmlns:p14="http://schemas.microsoft.com/office/powerpoint/2010/main" val="204110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47</a:t>
            </a:fld>
            <a:endParaRPr lang="en-US"/>
          </a:p>
        </p:txBody>
      </p:sp>
    </p:spTree>
    <p:extLst>
      <p:ext uri="{BB962C8B-B14F-4D97-AF65-F5344CB8AC3E}">
        <p14:creationId xmlns:p14="http://schemas.microsoft.com/office/powerpoint/2010/main" val="951675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E46B72-383E-4502-A229-FF6181FAA923}" type="slidenum">
              <a:rPr lang="en-US" smtClean="0"/>
              <a:t>55</a:t>
            </a:fld>
            <a:endParaRPr lang="en-US"/>
          </a:p>
        </p:txBody>
      </p:sp>
    </p:spTree>
    <p:extLst>
      <p:ext uri="{BB962C8B-B14F-4D97-AF65-F5344CB8AC3E}">
        <p14:creationId xmlns:p14="http://schemas.microsoft.com/office/powerpoint/2010/main" val="1908841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E46B72-383E-4502-A229-FF6181FAA923}" type="slidenum">
              <a:rPr lang="en-US" smtClean="0"/>
              <a:t>56</a:t>
            </a:fld>
            <a:endParaRPr lang="en-US"/>
          </a:p>
        </p:txBody>
      </p:sp>
    </p:spTree>
    <p:extLst>
      <p:ext uri="{BB962C8B-B14F-4D97-AF65-F5344CB8AC3E}">
        <p14:creationId xmlns:p14="http://schemas.microsoft.com/office/powerpoint/2010/main" val="2280607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E46B72-383E-4502-A229-FF6181FAA923}" type="slidenum">
              <a:rPr lang="en-US" smtClean="0"/>
              <a:t>57</a:t>
            </a:fld>
            <a:endParaRPr lang="en-US"/>
          </a:p>
        </p:txBody>
      </p:sp>
    </p:spTree>
    <p:extLst>
      <p:ext uri="{BB962C8B-B14F-4D97-AF65-F5344CB8AC3E}">
        <p14:creationId xmlns:p14="http://schemas.microsoft.com/office/powerpoint/2010/main" val="3705512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E46B72-383E-4502-A229-FF6181FAA923}" type="slidenum">
              <a:rPr lang="en-US" smtClean="0"/>
              <a:t>59</a:t>
            </a:fld>
            <a:endParaRPr lang="en-US"/>
          </a:p>
        </p:txBody>
      </p:sp>
    </p:spTree>
    <p:extLst>
      <p:ext uri="{BB962C8B-B14F-4D97-AF65-F5344CB8AC3E}">
        <p14:creationId xmlns:p14="http://schemas.microsoft.com/office/powerpoint/2010/main" val="535952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63</a:t>
            </a:fld>
            <a:endParaRPr lang="en-US"/>
          </a:p>
        </p:txBody>
      </p:sp>
    </p:spTree>
    <p:extLst>
      <p:ext uri="{BB962C8B-B14F-4D97-AF65-F5344CB8AC3E}">
        <p14:creationId xmlns:p14="http://schemas.microsoft.com/office/powerpoint/2010/main" val="2077009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64</a:t>
            </a:fld>
            <a:endParaRPr lang="en-US"/>
          </a:p>
        </p:txBody>
      </p:sp>
    </p:spTree>
    <p:extLst>
      <p:ext uri="{BB962C8B-B14F-4D97-AF65-F5344CB8AC3E}">
        <p14:creationId xmlns:p14="http://schemas.microsoft.com/office/powerpoint/2010/main" val="207700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 path is primary path</a:t>
            </a:r>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10</a:t>
            </a:fld>
            <a:endParaRPr lang="en-US"/>
          </a:p>
        </p:txBody>
      </p:sp>
    </p:spTree>
    <p:extLst>
      <p:ext uri="{BB962C8B-B14F-4D97-AF65-F5344CB8AC3E}">
        <p14:creationId xmlns:p14="http://schemas.microsoft.com/office/powerpoint/2010/main" val="2661134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72</a:t>
            </a:fld>
            <a:endParaRPr lang="en-US"/>
          </a:p>
        </p:txBody>
      </p:sp>
    </p:spTree>
    <p:extLst>
      <p:ext uri="{BB962C8B-B14F-4D97-AF65-F5344CB8AC3E}">
        <p14:creationId xmlns:p14="http://schemas.microsoft.com/office/powerpoint/2010/main" val="204110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 path is primary path</a:t>
            </a:r>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16</a:t>
            </a:fld>
            <a:endParaRPr lang="en-US"/>
          </a:p>
        </p:txBody>
      </p:sp>
    </p:spTree>
    <p:extLst>
      <p:ext uri="{BB962C8B-B14F-4D97-AF65-F5344CB8AC3E}">
        <p14:creationId xmlns:p14="http://schemas.microsoft.com/office/powerpoint/2010/main" val="266113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 path is primary path</a:t>
            </a:r>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18</a:t>
            </a:fld>
            <a:endParaRPr lang="en-US"/>
          </a:p>
        </p:txBody>
      </p:sp>
    </p:spTree>
    <p:extLst>
      <p:ext uri="{BB962C8B-B14F-4D97-AF65-F5344CB8AC3E}">
        <p14:creationId xmlns:p14="http://schemas.microsoft.com/office/powerpoint/2010/main" val="266113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 path is primary path</a:t>
            </a:r>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20</a:t>
            </a:fld>
            <a:endParaRPr lang="en-US"/>
          </a:p>
        </p:txBody>
      </p:sp>
    </p:spTree>
    <p:extLst>
      <p:ext uri="{BB962C8B-B14F-4D97-AF65-F5344CB8AC3E}">
        <p14:creationId xmlns:p14="http://schemas.microsoft.com/office/powerpoint/2010/main" val="2661134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 path is primary path</a:t>
            </a:r>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22</a:t>
            </a:fld>
            <a:endParaRPr lang="en-US"/>
          </a:p>
        </p:txBody>
      </p:sp>
    </p:spTree>
    <p:extLst>
      <p:ext uri="{BB962C8B-B14F-4D97-AF65-F5344CB8AC3E}">
        <p14:creationId xmlns:p14="http://schemas.microsoft.com/office/powerpoint/2010/main" val="2661134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 path is primary path</a:t>
            </a:r>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24</a:t>
            </a:fld>
            <a:endParaRPr lang="en-US"/>
          </a:p>
        </p:txBody>
      </p:sp>
    </p:spTree>
    <p:extLst>
      <p:ext uri="{BB962C8B-B14F-4D97-AF65-F5344CB8AC3E}">
        <p14:creationId xmlns:p14="http://schemas.microsoft.com/office/powerpoint/2010/main" val="2661134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 path is primary path</a:t>
            </a:r>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26</a:t>
            </a:fld>
            <a:endParaRPr lang="en-US"/>
          </a:p>
        </p:txBody>
      </p:sp>
    </p:spTree>
    <p:extLst>
      <p:ext uri="{BB962C8B-B14F-4D97-AF65-F5344CB8AC3E}">
        <p14:creationId xmlns:p14="http://schemas.microsoft.com/office/powerpoint/2010/main" val="266113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E46B72-383E-4502-A229-FF6181FAA923}" type="slidenum">
              <a:rPr lang="en-US" smtClean="0"/>
              <a:t>27</a:t>
            </a:fld>
            <a:endParaRPr lang="en-US"/>
          </a:p>
        </p:txBody>
      </p:sp>
    </p:spTree>
    <p:extLst>
      <p:ext uri="{BB962C8B-B14F-4D97-AF65-F5344CB8AC3E}">
        <p14:creationId xmlns:p14="http://schemas.microsoft.com/office/powerpoint/2010/main" val="204110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2/21/2022</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3" cstate="print">
            <a:extLst>
              <a:ext uri="{28A0092B-C50C-407E-A947-70E740481C1C}">
                <a14:useLocalDpi xmlns:a14="http://schemas.microsoft.com/office/drawing/2010/main" val="0"/>
              </a:ext>
            </a:extLst>
          </a:blip>
          <a:srcRect t="3326" b="3326"/>
          <a:stretch>
            <a:fillRect/>
          </a:stretch>
        </p:blipFill>
        <p:spPr bwMode="auto">
          <a:xfrm>
            <a:off x="11123435" y="162460"/>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086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068297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2/21/2022</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grpSp>
        <p:nvGrpSpPr>
          <p:cNvPr id="9" name="Group 15">
            <a:extLst>
              <a:ext uri="{FF2B5EF4-FFF2-40B4-BE49-F238E27FC236}">
                <a16:creationId xmlns="" xmlns:a16="http://schemas.microsoft.com/office/drawing/2014/main" id="{0E6B8CAD-0E21-4A06-9F9B-1C496EFB1CE5}"/>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 xmlns:a16="http://schemas.microsoft.com/office/drawing/2014/main" id="{A46AC958-7C92-4EE9-BC50-F97755AF33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 xmlns:a16="http://schemas.microsoft.com/office/drawing/2014/main" id="{38BF7AD1-BC4E-4573-A10C-162C4E218F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 xmlns:a16="http://schemas.microsoft.com/office/drawing/2014/main" id="{63D9BDA3-30F4-44CE-8DB7-FEA57BFA5E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8513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2/21/2022</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2231422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 xmlns:a16="http://schemas.microsoft.com/office/drawing/2014/main" id="{303CE283-BD41-48D6-B73E-B444C21D6E40}"/>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 xmlns:a16="http://schemas.microsoft.com/office/drawing/2014/main" id="{9CDDD244-12B4-4F68-9FD1-A897C8592B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 xmlns:a16="http://schemas.microsoft.com/office/drawing/2014/main" id="{DB2EA525-785C-4D72-ADFF-2443546666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 xmlns:a16="http://schemas.microsoft.com/office/drawing/2014/main" id="{C4E55419-A66C-46C5-B772-C10DD82044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524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2/21/2022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250748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 xmlns:a16="http://schemas.microsoft.com/office/drawing/2014/main" id="{A84553E3-3161-4C69-BDF0-C752108F4DD1}"/>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 xmlns:a16="http://schemas.microsoft.com/office/drawing/2014/main" id="{9F498199-0CDF-4F34-BE01-F9E7A56B11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 xmlns:a16="http://schemas.microsoft.com/office/drawing/2014/main" id="{2F6C57B1-AA33-4874-8858-71F6885860A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 xmlns:a16="http://schemas.microsoft.com/office/drawing/2014/main" id="{0FE6E0DE-85A3-4EA4-AF66-237C37EF1D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15196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 xmlns:a16="http://schemas.microsoft.com/office/drawing/2014/main" id="{679E8465-5E23-4F14-85DB-88EE215E40F8}"/>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 xmlns:a16="http://schemas.microsoft.com/office/drawing/2014/main" id="{49E8AF0B-21C5-42AD-9647-8BAD883A7D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 xmlns:a16="http://schemas.microsoft.com/office/drawing/2014/main" id="{E031B306-6F92-47FD-8245-1174796B66CF}"/>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 xmlns:a16="http://schemas.microsoft.com/office/drawing/2014/main" id="{45FCA7F5-39FD-4188-9573-FA2AD9E8C8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81761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11" name="Group 15">
            <a:extLst>
              <a:ext uri="{FF2B5EF4-FFF2-40B4-BE49-F238E27FC236}">
                <a16:creationId xmlns="" xmlns:a16="http://schemas.microsoft.com/office/drawing/2014/main" id="{27EF8C70-A5A8-4291-A574-6FD0BEE0FC74}"/>
              </a:ext>
            </a:extLst>
          </p:cNvPr>
          <p:cNvGrpSpPr>
            <a:grpSpLocks/>
          </p:cNvGrpSpPr>
          <p:nvPr userDrawn="1"/>
        </p:nvGrpSpPr>
        <p:grpSpPr bwMode="auto">
          <a:xfrm>
            <a:off x="11282901" y="75302"/>
            <a:ext cx="817893" cy="1078865"/>
            <a:chOff x="963826" y="1033255"/>
            <a:chExt cx="3896535" cy="5036984"/>
          </a:xfrm>
        </p:grpSpPr>
        <p:pic>
          <p:nvPicPr>
            <p:cNvPr id="13" name="Picture 16">
              <a:extLst>
                <a:ext uri="{FF2B5EF4-FFF2-40B4-BE49-F238E27FC236}">
                  <a16:creationId xmlns="" xmlns:a16="http://schemas.microsoft.com/office/drawing/2014/main" id="{85965954-3441-49D7-8B43-7B5953FA369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a:extLst>
                <a:ext uri="{FF2B5EF4-FFF2-40B4-BE49-F238E27FC236}">
                  <a16:creationId xmlns="" xmlns:a16="http://schemas.microsoft.com/office/drawing/2014/main" id="{9505A160-BE9E-4ECF-8EC7-91E58FF75FBE}"/>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 name="Picture 22">
              <a:extLst>
                <a:ext uri="{FF2B5EF4-FFF2-40B4-BE49-F238E27FC236}">
                  <a16:creationId xmlns="" xmlns:a16="http://schemas.microsoft.com/office/drawing/2014/main" id="{ED3B1895-42AB-4256-8D8A-2B5D0ECB42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32955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7" name="Group 15">
            <a:extLst>
              <a:ext uri="{FF2B5EF4-FFF2-40B4-BE49-F238E27FC236}">
                <a16:creationId xmlns="" xmlns:a16="http://schemas.microsoft.com/office/drawing/2014/main" id="{E543D55A-9787-4323-8DB0-1C0D27A52FB7}"/>
              </a:ext>
            </a:extLst>
          </p:cNvPr>
          <p:cNvGrpSpPr>
            <a:grpSpLocks/>
          </p:cNvGrpSpPr>
          <p:nvPr userDrawn="1"/>
        </p:nvGrpSpPr>
        <p:grpSpPr bwMode="auto">
          <a:xfrm>
            <a:off x="11282901" y="75302"/>
            <a:ext cx="817893" cy="1078865"/>
            <a:chOff x="963826" y="1033255"/>
            <a:chExt cx="3896535" cy="5036984"/>
          </a:xfrm>
        </p:grpSpPr>
        <p:pic>
          <p:nvPicPr>
            <p:cNvPr id="9" name="Picture 16">
              <a:extLst>
                <a:ext uri="{FF2B5EF4-FFF2-40B4-BE49-F238E27FC236}">
                  <a16:creationId xmlns="" xmlns:a16="http://schemas.microsoft.com/office/drawing/2014/main" id="{7814FCD9-DE78-458C-87F3-5F750B8CD8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a:extLst>
                <a:ext uri="{FF2B5EF4-FFF2-40B4-BE49-F238E27FC236}">
                  <a16:creationId xmlns="" xmlns:a16="http://schemas.microsoft.com/office/drawing/2014/main" id="{07CA8A89-9B10-4200-ACF2-210A333889E1}"/>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 name="Picture 22">
              <a:extLst>
                <a:ext uri="{FF2B5EF4-FFF2-40B4-BE49-F238E27FC236}">
                  <a16:creationId xmlns="" xmlns:a16="http://schemas.microsoft.com/office/drawing/2014/main" id="{D48F92FA-3AF0-4769-AFE6-C2DF89BC3D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2409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67263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2/21/2022</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17654103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6" name="Group 15">
            <a:extLst>
              <a:ext uri="{FF2B5EF4-FFF2-40B4-BE49-F238E27FC236}">
                <a16:creationId xmlns="" xmlns:a16="http://schemas.microsoft.com/office/drawing/2014/main" id="{511AE9B6-5DBE-4611-B5C8-347988747DE1}"/>
              </a:ext>
            </a:extLst>
          </p:cNvPr>
          <p:cNvGrpSpPr>
            <a:grpSpLocks/>
          </p:cNvGrpSpPr>
          <p:nvPr userDrawn="1"/>
        </p:nvGrpSpPr>
        <p:grpSpPr bwMode="auto">
          <a:xfrm>
            <a:off x="11282901" y="75302"/>
            <a:ext cx="817893" cy="1078865"/>
            <a:chOff x="963826" y="1033255"/>
            <a:chExt cx="3896535" cy="5036984"/>
          </a:xfrm>
        </p:grpSpPr>
        <p:pic>
          <p:nvPicPr>
            <p:cNvPr id="8" name="Picture 16">
              <a:extLst>
                <a:ext uri="{FF2B5EF4-FFF2-40B4-BE49-F238E27FC236}">
                  <a16:creationId xmlns="" xmlns:a16="http://schemas.microsoft.com/office/drawing/2014/main" id="{F2A33721-5195-4E05-AF34-767B8E40F0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a:extLst>
                <a:ext uri="{FF2B5EF4-FFF2-40B4-BE49-F238E27FC236}">
                  <a16:creationId xmlns="" xmlns:a16="http://schemas.microsoft.com/office/drawing/2014/main" id="{E75C806E-AC37-4366-86EC-F51AB91C673A}"/>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2">
              <a:extLst>
                <a:ext uri="{FF2B5EF4-FFF2-40B4-BE49-F238E27FC236}">
                  <a16:creationId xmlns="" xmlns:a16="http://schemas.microsoft.com/office/drawing/2014/main" id="{04EB37B9-2633-489B-BEE1-C1C414808C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95329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86206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 xmlns:a16="http://schemas.microsoft.com/office/drawing/2014/main" id="{4BADC890-74DF-406A-9C43-B2686796B602}"/>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 xmlns:a16="http://schemas.microsoft.com/office/drawing/2014/main" id="{BF75263E-BE6A-4FC5-9307-37006511DD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 xmlns:a16="http://schemas.microsoft.com/office/drawing/2014/main" id="{65637E57-FE4F-4749-A583-D4A7202FB020}"/>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 xmlns:a16="http://schemas.microsoft.com/office/drawing/2014/main" id="{1EF48442-056A-4CA4-B623-A34477F95D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7864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C7DB0A-9BDE-4650-8C5E-60371A3C100A}"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B4457-79FF-4660-B984-F5C3D8FDBABC}" type="slidenum">
              <a:rPr lang="en-US" smtClean="0"/>
              <a:t>‹#›</a:t>
            </a:fld>
            <a:endParaRPr lang="en-US"/>
          </a:p>
        </p:txBody>
      </p:sp>
    </p:spTree>
    <p:extLst>
      <p:ext uri="{BB962C8B-B14F-4D97-AF65-F5344CB8AC3E}">
        <p14:creationId xmlns:p14="http://schemas.microsoft.com/office/powerpoint/2010/main" val="26011726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2/21/2022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7" name="Picture Placeholder 7"/>
          <p:cNvSpPr>
            <a:spLocks noGrp="1"/>
          </p:cNvSpPr>
          <p:nvPr>
            <p:ph type="pic" sz="quarter" idx="14" hasCustomPrompt="1"/>
          </p:nvPr>
        </p:nvSpPr>
        <p:spPr>
          <a:xfrm>
            <a:off x="11042468" y="365125"/>
            <a:ext cx="897482" cy="1078865"/>
          </a:xfrm>
        </p:spPr>
        <p:txBody>
          <a:bodyPr/>
          <a:lstStyle>
            <a:lvl1pPr marL="0" indent="0" algn="ctr">
              <a:buNone/>
              <a:defRPr sz="1100" baseline="0">
                <a:solidFill>
                  <a:schemeClr val="bg1"/>
                </a:solidFill>
              </a:defRPr>
            </a:lvl1pPr>
          </a:lstStyle>
          <a:p>
            <a:r>
              <a:rPr lang="en-US" dirty="0"/>
              <a:t>INSERT LOGO PICTURE HRE</a:t>
            </a:r>
          </a:p>
        </p:txBody>
      </p:sp>
    </p:spTree>
    <p:extLst>
      <p:ext uri="{BB962C8B-B14F-4D97-AF65-F5344CB8AC3E}">
        <p14:creationId xmlns:p14="http://schemas.microsoft.com/office/powerpoint/2010/main" val="3463432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2/21/2022</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pic>
        <p:nvPicPr>
          <p:cNvPr id="9" name="Picture 8">
            <a:extLst>
              <a:ext uri="{FF2B5EF4-FFF2-40B4-BE49-F238E27FC236}">
                <a16:creationId xmlns="" xmlns:a16="http://schemas.microsoft.com/office/drawing/2014/main" id="{EBADE4D8-6740-48C5-9993-AD2D32D63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0425" y="239915"/>
            <a:ext cx="952811" cy="1143374"/>
          </a:xfrm>
          <a:prstGeom prst="rect">
            <a:avLst/>
          </a:prstGeom>
        </p:spPr>
      </p:pic>
    </p:spTree>
    <p:extLst>
      <p:ext uri="{BB962C8B-B14F-4D97-AF65-F5344CB8AC3E}">
        <p14:creationId xmlns:p14="http://schemas.microsoft.com/office/powerpoint/2010/main" val="4286104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2/21/2022</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318322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7">
            <a:extLst>
              <a:ext uri="{FF2B5EF4-FFF2-40B4-BE49-F238E27FC236}">
                <a16:creationId xmlns="" xmlns:a16="http://schemas.microsoft.com/office/drawing/2014/main" id="{FED7BBE1-BD36-4E9F-BBAA-F0D5A42586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2825344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38236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8">
            <a:extLst>
              <a:ext uri="{FF2B5EF4-FFF2-40B4-BE49-F238E27FC236}">
                <a16:creationId xmlns="" xmlns:a16="http://schemas.microsoft.com/office/drawing/2014/main" id="{B4F752BE-CF2F-4BE7-921F-87D036E3DC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78322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5237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1" name="Picture 10">
            <a:extLst>
              <a:ext uri="{FF2B5EF4-FFF2-40B4-BE49-F238E27FC236}">
                <a16:creationId xmlns="" xmlns:a16="http://schemas.microsoft.com/office/drawing/2014/main" id="{E082F2DB-9A12-4B7A-A829-5C6BE41A69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38192031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6">
            <a:extLst>
              <a:ext uri="{FF2B5EF4-FFF2-40B4-BE49-F238E27FC236}">
                <a16:creationId xmlns="" xmlns:a16="http://schemas.microsoft.com/office/drawing/2014/main" id="{EBEC9402-61FA-4538-B688-F918A2C1E8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68943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94970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6" name="Picture 5">
            <a:extLst>
              <a:ext uri="{FF2B5EF4-FFF2-40B4-BE49-F238E27FC236}">
                <a16:creationId xmlns="" xmlns:a16="http://schemas.microsoft.com/office/drawing/2014/main" id="{C8199A91-D5F0-4499-B52C-45523EC48E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915564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4740356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2/21/2022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pic>
        <p:nvPicPr>
          <p:cNvPr id="9" name="Picture 8">
            <a:extLst>
              <a:ext uri="{FF2B5EF4-FFF2-40B4-BE49-F238E27FC236}">
                <a16:creationId xmlns="" xmlns:a16="http://schemas.microsoft.com/office/drawing/2014/main" id="{5F882AB6-8023-42E3-8852-51795A38DE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74431" y="17522"/>
            <a:ext cx="986593" cy="1183912"/>
          </a:xfrm>
          <a:prstGeom prst="rect">
            <a:avLst/>
          </a:prstGeom>
        </p:spPr>
      </p:pic>
    </p:spTree>
    <p:extLst>
      <p:ext uri="{BB962C8B-B14F-4D97-AF65-F5344CB8AC3E}">
        <p14:creationId xmlns:p14="http://schemas.microsoft.com/office/powerpoint/2010/main" val="1298806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2/21/2022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10551164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2/21/2022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8" name="Picture Placeholder 7"/>
          <p:cNvSpPr>
            <a:spLocks noGrp="1"/>
          </p:cNvSpPr>
          <p:nvPr>
            <p:ph type="pic" sz="quarter" idx="13" hasCustomPrompt="1"/>
          </p:nvPr>
        </p:nvSpPr>
        <p:spPr>
          <a:xfrm>
            <a:off x="11016343" y="365125"/>
            <a:ext cx="897482" cy="1078865"/>
          </a:xfrm>
        </p:spPr>
        <p:txBody>
          <a:bodyPr/>
          <a:lstStyle>
            <a:lvl1pPr marL="0" indent="0" algn="ctr">
              <a:buNone/>
              <a:defRPr sz="1100" baseline="0">
                <a:solidFill>
                  <a:schemeClr val="bg1"/>
                </a:solidFill>
              </a:defRPr>
            </a:lvl1pPr>
          </a:lstStyle>
          <a:p>
            <a:r>
              <a:rPr lang="en-US" dirty="0"/>
              <a:t>INSERT LOGO PICTURE HERE</a:t>
            </a:r>
          </a:p>
        </p:txBody>
      </p:sp>
    </p:spTree>
    <p:extLst>
      <p:ext uri="{BB962C8B-B14F-4D97-AF65-F5344CB8AC3E}">
        <p14:creationId xmlns:p14="http://schemas.microsoft.com/office/powerpoint/2010/main" val="28941143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1608" y="0"/>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2/21/2022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12657473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D4CD93F-AC61-4144-80DC-AF009BDAC995}"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42152008-3B50-4CE9-9473-3C45BB39F89A}" type="slidenum">
              <a:rPr lang="en-US">
                <a:solidFill>
                  <a:srgbClr val="5B9BD5">
                    <a:lumMod val="50000"/>
                  </a:srgbClr>
                </a:solidFill>
              </a:rPr>
              <a:pPr>
                <a:defRPr/>
              </a:pPr>
              <a:t>‹#›</a:t>
            </a:fld>
            <a:endParaRPr lang="en-US" dirty="0">
              <a:solidFill>
                <a:srgbClr val="5B9BD5">
                  <a:lumMod val="50000"/>
                </a:srgbClr>
              </a:solidFill>
            </a:endParaRPr>
          </a:p>
        </p:txBody>
      </p:sp>
      <p:grpSp>
        <p:nvGrpSpPr>
          <p:cNvPr id="24" name="Group 25">
            <a:extLst>
              <a:ext uri="{FF2B5EF4-FFF2-40B4-BE49-F238E27FC236}">
                <a16:creationId xmlns="" xmlns:a16="http://schemas.microsoft.com/office/drawing/2014/main" id="{25B74248-887E-422A-9B0D-2189E59EFE99}"/>
              </a:ext>
            </a:extLst>
          </p:cNvPr>
          <p:cNvGrpSpPr>
            <a:grpSpLocks/>
          </p:cNvGrpSpPr>
          <p:nvPr userDrawn="1"/>
        </p:nvGrpSpPr>
        <p:grpSpPr bwMode="auto">
          <a:xfrm>
            <a:off x="11330544" y="99219"/>
            <a:ext cx="770286" cy="1023144"/>
            <a:chOff x="6194854" y="512890"/>
            <a:chExt cx="4135433" cy="5345804"/>
          </a:xfrm>
        </p:grpSpPr>
        <p:grpSp>
          <p:nvGrpSpPr>
            <p:cNvPr id="25" name="Group 24">
              <a:extLst>
                <a:ext uri="{FF2B5EF4-FFF2-40B4-BE49-F238E27FC236}">
                  <a16:creationId xmlns="" xmlns:a16="http://schemas.microsoft.com/office/drawing/2014/main" id="{4D6B0182-B193-47EA-8932-A1DE70158AC5}"/>
                </a:ext>
              </a:extLst>
            </p:cNvPr>
            <p:cNvGrpSpPr>
              <a:grpSpLocks/>
            </p:cNvGrpSpPr>
            <p:nvPr/>
          </p:nvGrpSpPr>
          <p:grpSpPr bwMode="auto">
            <a:xfrm>
              <a:off x="6194854" y="512890"/>
              <a:ext cx="4135433" cy="5345804"/>
              <a:chOff x="6194854" y="512890"/>
              <a:chExt cx="4135433" cy="5345804"/>
            </a:xfrm>
          </p:grpSpPr>
          <p:pic>
            <p:nvPicPr>
              <p:cNvPr id="27" name="Picture 23">
                <a:extLst>
                  <a:ext uri="{FF2B5EF4-FFF2-40B4-BE49-F238E27FC236}">
                    <a16:creationId xmlns="" xmlns:a16="http://schemas.microsoft.com/office/drawing/2014/main" id="{110AB48C-DDFE-48D1-8DCB-AA60213CE49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8" name="Group 27">
                <a:extLst>
                  <a:ext uri="{FF2B5EF4-FFF2-40B4-BE49-F238E27FC236}">
                    <a16:creationId xmlns="" xmlns:a16="http://schemas.microsoft.com/office/drawing/2014/main" id="{81FC65CB-AAE0-4C95-9D96-3E6D7BB307CA}"/>
                  </a:ext>
                </a:extLst>
              </p:cNvPr>
              <p:cNvGrpSpPr/>
              <p:nvPr/>
            </p:nvGrpSpPr>
            <p:grpSpPr>
              <a:xfrm>
                <a:off x="7292868" y="2311930"/>
                <a:ext cx="2607012" cy="2607012"/>
                <a:chOff x="6633842" y="2500011"/>
                <a:chExt cx="2607012" cy="2607012"/>
              </a:xfrm>
              <a:solidFill>
                <a:schemeClr val="bg1"/>
              </a:solidFill>
            </p:grpSpPr>
            <p:sp>
              <p:nvSpPr>
                <p:cNvPr id="29" name="Oval 28">
                  <a:extLst>
                    <a:ext uri="{FF2B5EF4-FFF2-40B4-BE49-F238E27FC236}">
                      <a16:creationId xmlns="" xmlns:a16="http://schemas.microsoft.com/office/drawing/2014/main" id="{77DA03E8-4FD1-4085-8BC4-28C97925125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a:extLst>
                    <a:ext uri="{FF2B5EF4-FFF2-40B4-BE49-F238E27FC236}">
                      <a16:creationId xmlns="" xmlns:a16="http://schemas.microsoft.com/office/drawing/2014/main" id="{9E77564B-AD84-4B12-B8A6-1A89060E488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26" name="Picture 7">
              <a:extLst>
                <a:ext uri="{FF2B5EF4-FFF2-40B4-BE49-F238E27FC236}">
                  <a16:creationId xmlns="" xmlns:a16="http://schemas.microsoft.com/office/drawing/2014/main" id="{70C73D2D-5BC8-4AFD-9EFE-C97A1A6C25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8645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7442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958280-BFA4-4825-A934-A467501A75D4}"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F1AE033A-B19D-49CF-A90B-092B820E8F1C}"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 xmlns:a16="http://schemas.microsoft.com/office/drawing/2014/main" id="{F2076B4A-B2A2-46F8-BBDB-EFFAD9186AE6}"/>
              </a:ext>
            </a:extLst>
          </p:cNvPr>
          <p:cNvGrpSpPr>
            <a:grpSpLocks/>
          </p:cNvGrpSpPr>
          <p:nvPr userDrawn="1"/>
        </p:nvGrpSpPr>
        <p:grpSpPr bwMode="auto">
          <a:xfrm>
            <a:off x="11340091" y="78032"/>
            <a:ext cx="770286" cy="1023144"/>
            <a:chOff x="6194854" y="512890"/>
            <a:chExt cx="4135433" cy="5345804"/>
          </a:xfrm>
        </p:grpSpPr>
        <p:grpSp>
          <p:nvGrpSpPr>
            <p:cNvPr id="10" name="Group 24">
              <a:extLst>
                <a:ext uri="{FF2B5EF4-FFF2-40B4-BE49-F238E27FC236}">
                  <a16:creationId xmlns="" xmlns:a16="http://schemas.microsoft.com/office/drawing/2014/main" id="{0BA3C0DF-2D0C-4BA9-8693-FA49971326B7}"/>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 xmlns:a16="http://schemas.microsoft.com/office/drawing/2014/main" id="{63C0FDE8-AB94-4790-854B-A01EB9CC4F6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 xmlns:a16="http://schemas.microsoft.com/office/drawing/2014/main" id="{C1C270D2-2928-4A68-8A5A-E5919479DBE7}"/>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 xmlns:a16="http://schemas.microsoft.com/office/drawing/2014/main" id="{FF2B2184-9778-43BB-B9E9-E0116149E788}"/>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 xmlns:a16="http://schemas.microsoft.com/office/drawing/2014/main" id="{2C5926DD-96A2-4CEA-A2BD-0DE543DB9668}"/>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 xmlns:a16="http://schemas.microsoft.com/office/drawing/2014/main" id="{657D7743-5BCE-47CA-AFF5-6F0009B4CD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40153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75FF590-B112-4B44-A406-18CE38CD20E7}"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35666FFC-2563-4B81-8267-1373BA97B635}" type="slidenum">
              <a:rPr lang="en-US">
                <a:solidFill>
                  <a:srgbClr val="5B9BD5">
                    <a:lumMod val="50000"/>
                  </a:srgbClr>
                </a:solidFill>
              </a:rPr>
              <a:pPr>
                <a:defRPr/>
              </a:pPr>
              <a:t>‹#›</a:t>
            </a:fld>
            <a:endParaRPr lang="en-US" dirty="0">
              <a:solidFill>
                <a:srgbClr val="5B9BD5">
                  <a:lumMod val="50000"/>
                </a:srgbClr>
              </a:solidFill>
            </a:endParaRPr>
          </a:p>
        </p:txBody>
      </p:sp>
      <p:grpSp>
        <p:nvGrpSpPr>
          <p:cNvPr id="16" name="Group 25">
            <a:extLst>
              <a:ext uri="{FF2B5EF4-FFF2-40B4-BE49-F238E27FC236}">
                <a16:creationId xmlns="" xmlns:a16="http://schemas.microsoft.com/office/drawing/2014/main" id="{9E0B9AA6-416C-4A44-A440-F85FFF27B8D6}"/>
              </a:ext>
            </a:extLst>
          </p:cNvPr>
          <p:cNvGrpSpPr>
            <a:grpSpLocks/>
          </p:cNvGrpSpPr>
          <p:nvPr userDrawn="1"/>
        </p:nvGrpSpPr>
        <p:grpSpPr bwMode="auto">
          <a:xfrm>
            <a:off x="11347450" y="98425"/>
            <a:ext cx="770286" cy="1023144"/>
            <a:chOff x="6194854" y="512890"/>
            <a:chExt cx="4135433" cy="5345804"/>
          </a:xfrm>
        </p:grpSpPr>
        <p:grpSp>
          <p:nvGrpSpPr>
            <p:cNvPr id="17" name="Group 24">
              <a:extLst>
                <a:ext uri="{FF2B5EF4-FFF2-40B4-BE49-F238E27FC236}">
                  <a16:creationId xmlns="" xmlns:a16="http://schemas.microsoft.com/office/drawing/2014/main" id="{7A9E0C06-7B9D-487C-B7EF-DE974FABF429}"/>
                </a:ext>
              </a:extLst>
            </p:cNvPr>
            <p:cNvGrpSpPr>
              <a:grpSpLocks/>
            </p:cNvGrpSpPr>
            <p:nvPr/>
          </p:nvGrpSpPr>
          <p:grpSpPr bwMode="auto">
            <a:xfrm>
              <a:off x="6194854" y="512890"/>
              <a:ext cx="4135433" cy="5345804"/>
              <a:chOff x="6194854" y="512890"/>
              <a:chExt cx="4135433" cy="5345804"/>
            </a:xfrm>
          </p:grpSpPr>
          <p:pic>
            <p:nvPicPr>
              <p:cNvPr id="19" name="Picture 23">
                <a:extLst>
                  <a:ext uri="{FF2B5EF4-FFF2-40B4-BE49-F238E27FC236}">
                    <a16:creationId xmlns="" xmlns:a16="http://schemas.microsoft.com/office/drawing/2014/main" id="{5E74CFC3-5B91-44C1-9EAC-6AAEFC4B7198}"/>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0" name="Group 19">
                <a:extLst>
                  <a:ext uri="{FF2B5EF4-FFF2-40B4-BE49-F238E27FC236}">
                    <a16:creationId xmlns="" xmlns:a16="http://schemas.microsoft.com/office/drawing/2014/main" id="{F272C3B2-26A9-4113-B440-A8E67382D6C5}"/>
                  </a:ext>
                </a:extLst>
              </p:cNvPr>
              <p:cNvGrpSpPr/>
              <p:nvPr/>
            </p:nvGrpSpPr>
            <p:grpSpPr>
              <a:xfrm>
                <a:off x="7292868" y="2311930"/>
                <a:ext cx="2607012" cy="2607012"/>
                <a:chOff x="6633842" y="2500011"/>
                <a:chExt cx="2607012" cy="2607012"/>
              </a:xfrm>
              <a:solidFill>
                <a:schemeClr val="bg1"/>
              </a:solidFill>
            </p:grpSpPr>
            <p:sp>
              <p:nvSpPr>
                <p:cNvPr id="21" name="Oval 20">
                  <a:extLst>
                    <a:ext uri="{FF2B5EF4-FFF2-40B4-BE49-F238E27FC236}">
                      <a16:creationId xmlns="" xmlns:a16="http://schemas.microsoft.com/office/drawing/2014/main" id="{7D7276F7-6022-4080-ACB9-788C4E43548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a:extLst>
                    <a:ext uri="{FF2B5EF4-FFF2-40B4-BE49-F238E27FC236}">
                      <a16:creationId xmlns="" xmlns:a16="http://schemas.microsoft.com/office/drawing/2014/main" id="{D63D5E52-8473-4918-85D9-0B4DD6D79F2F}"/>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8" name="Picture 7">
              <a:extLst>
                <a:ext uri="{FF2B5EF4-FFF2-40B4-BE49-F238E27FC236}">
                  <a16:creationId xmlns="" xmlns:a16="http://schemas.microsoft.com/office/drawing/2014/main" id="{E5C807C4-752B-46B5-8871-EA224EDAC3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404071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FC97DEB-BC56-4560-A458-AE06CC223046}"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0A6FE2CF-9601-4B85-9BF8-BA16520FD075}"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 xmlns:a16="http://schemas.microsoft.com/office/drawing/2014/main" id="{1307DEE6-CEDE-4492-8B2A-59C4B65CAF75}"/>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 xmlns:a16="http://schemas.microsoft.com/office/drawing/2014/main" id="{E57E021E-86DC-4A31-B3B4-36A000F8CD7D}"/>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 xmlns:a16="http://schemas.microsoft.com/office/drawing/2014/main" id="{0E81BA48-AC78-4C93-826A-72FC8694483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 xmlns:a16="http://schemas.microsoft.com/office/drawing/2014/main" id="{A772DCF3-9295-49C6-9BCF-3AE28B484F01}"/>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 xmlns:a16="http://schemas.microsoft.com/office/drawing/2014/main" id="{1C60817F-7BED-48A1-AF7B-6A136879801F}"/>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 xmlns:a16="http://schemas.microsoft.com/office/drawing/2014/main" id="{047AF5F8-B145-4C9A-B9C8-9E5386DFFCF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 xmlns:a16="http://schemas.microsoft.com/office/drawing/2014/main" id="{DE5FE58E-5F73-4F63-A358-1A63812B44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22253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98178"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C470213-55FA-4B70-BF14-17F5A45B85E0}"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4FD82458-11EF-483B-A907-F4BFC70E2997}" type="slidenum">
              <a:rPr lang="en-US">
                <a:solidFill>
                  <a:srgbClr val="5B9BD5">
                    <a:lumMod val="50000"/>
                  </a:srgbClr>
                </a:solidFill>
              </a:rPr>
              <a:pPr>
                <a:defRPr/>
              </a:pPr>
              <a:t>‹#›</a:t>
            </a:fld>
            <a:endParaRPr lang="en-US" dirty="0">
              <a:solidFill>
                <a:srgbClr val="5B9BD5">
                  <a:lumMod val="50000"/>
                </a:srgbClr>
              </a:solidFill>
            </a:endParaRPr>
          </a:p>
        </p:txBody>
      </p:sp>
      <p:grpSp>
        <p:nvGrpSpPr>
          <p:cNvPr id="12" name="Group 25">
            <a:extLst>
              <a:ext uri="{FF2B5EF4-FFF2-40B4-BE49-F238E27FC236}">
                <a16:creationId xmlns="" xmlns:a16="http://schemas.microsoft.com/office/drawing/2014/main" id="{66CC0EEA-2B83-41E5-A8A6-AEB5D9FF99B1}"/>
              </a:ext>
            </a:extLst>
          </p:cNvPr>
          <p:cNvGrpSpPr>
            <a:grpSpLocks/>
          </p:cNvGrpSpPr>
          <p:nvPr userDrawn="1"/>
        </p:nvGrpSpPr>
        <p:grpSpPr bwMode="auto">
          <a:xfrm>
            <a:off x="11347450" y="98425"/>
            <a:ext cx="770286" cy="1023144"/>
            <a:chOff x="6194854" y="512890"/>
            <a:chExt cx="4135433" cy="5345804"/>
          </a:xfrm>
        </p:grpSpPr>
        <p:grpSp>
          <p:nvGrpSpPr>
            <p:cNvPr id="13" name="Group 24">
              <a:extLst>
                <a:ext uri="{FF2B5EF4-FFF2-40B4-BE49-F238E27FC236}">
                  <a16:creationId xmlns="" xmlns:a16="http://schemas.microsoft.com/office/drawing/2014/main" id="{D969EE8E-7A4B-4897-978B-AD28564180FA}"/>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 xmlns:a16="http://schemas.microsoft.com/office/drawing/2014/main" id="{E7C93420-4012-43E6-BECB-06259D98A417}"/>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 xmlns:a16="http://schemas.microsoft.com/office/drawing/2014/main" id="{B697F4B7-2A6A-4B31-BB4D-91088BFEF42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 xmlns:a16="http://schemas.microsoft.com/office/drawing/2014/main" id="{7809018A-2194-4FBF-B363-C9FB099B9AF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 xmlns:a16="http://schemas.microsoft.com/office/drawing/2014/main" id="{2C86AF40-AD11-4071-AB49-8ABFDE0C831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 xmlns:a16="http://schemas.microsoft.com/office/drawing/2014/main" id="{E3FB2A76-317D-456B-A6C8-ABCFFCBE54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4699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91057" cy="1325563"/>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32FC1D44-3933-4411-AE8F-10CA3AAE286A}"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99170C43-9C84-439E-9193-E6FD0B41C3A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 xmlns:a16="http://schemas.microsoft.com/office/drawing/2014/main" id="{031C3B5F-C17B-4B4E-A7D0-61002137856F}"/>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 xmlns:a16="http://schemas.microsoft.com/office/drawing/2014/main" id="{BB5F411B-549D-4289-A456-CB988E39A007}"/>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 xmlns:a16="http://schemas.microsoft.com/office/drawing/2014/main" id="{35C26F4B-B90A-4A37-BCCD-845ADFCDC0E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 xmlns:a16="http://schemas.microsoft.com/office/drawing/2014/main" id="{8E465A14-2043-4CEB-B4C0-8B9570CBE6E4}"/>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 xmlns:a16="http://schemas.microsoft.com/office/drawing/2014/main" id="{5DD16264-3A2D-4E5E-88F1-13442F6442F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 xmlns:a16="http://schemas.microsoft.com/office/drawing/2014/main" id="{A06975BE-5D7D-443B-BA10-C9876B7050D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 xmlns:a16="http://schemas.microsoft.com/office/drawing/2014/main" id="{DB4AD4AA-14CB-437B-A18C-7495A021CD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705390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5411580-C56A-4145-A98D-10F5743ECAEB}"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4967239E-57F7-475F-B1E0-A9D4DA3DE17D}"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 xmlns:a16="http://schemas.microsoft.com/office/drawing/2014/main" id="{565E49F1-620F-456E-81F5-F51CC267FB0E}"/>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 xmlns:a16="http://schemas.microsoft.com/office/drawing/2014/main" id="{DDBE8300-B05A-4561-9D27-61B950D7038A}"/>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 xmlns:a16="http://schemas.microsoft.com/office/drawing/2014/main" id="{D8A638FB-1AB2-409E-93ED-D98D17E12234}"/>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 xmlns:a16="http://schemas.microsoft.com/office/drawing/2014/main" id="{C445FBAE-771C-49C3-A5DD-6EE9B2AA1814}"/>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 xmlns:a16="http://schemas.microsoft.com/office/drawing/2014/main" id="{636DE227-00B4-4801-9F5A-DE0EC2900AD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 xmlns:a16="http://schemas.microsoft.com/office/drawing/2014/main" id="{6B29333A-BEC3-46E7-9D1D-E2B263DB2B8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 xmlns:a16="http://schemas.microsoft.com/office/drawing/2014/main" id="{A29B33F5-BEC0-43CA-AE09-3DF630B4C4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56272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599861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18F7846-F355-42A1-8323-D55BC92ED131}"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117B6774-C026-454D-B27B-D79A9FC9A5F0}"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 xmlns:a16="http://schemas.microsoft.com/office/drawing/2014/main" id="{9A818454-5666-4FEF-BC44-3455D687D300}"/>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 xmlns:a16="http://schemas.microsoft.com/office/drawing/2014/main" id="{D1F0EE55-74E7-4AAC-AF14-B2D870FE3C7E}"/>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 xmlns:a16="http://schemas.microsoft.com/office/drawing/2014/main" id="{9C5C5955-5F9B-4BF0-ACBB-AD80644CF9BE}"/>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 xmlns:a16="http://schemas.microsoft.com/office/drawing/2014/main" id="{ECE18C7D-214F-4A5F-9CC5-863D4DB47D7A}"/>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 xmlns:a16="http://schemas.microsoft.com/office/drawing/2014/main" id="{11FB60EE-24EB-49AE-B982-BCB0E79B1FF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 xmlns:a16="http://schemas.microsoft.com/office/drawing/2014/main" id="{04136BCC-F008-47CF-855B-A648E35F29C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 xmlns:a16="http://schemas.microsoft.com/office/drawing/2014/main" id="{B2DD64E8-3AFB-4AAF-8BB8-FAA86164D9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6932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5955075"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9B837B3-F125-4DCA-97D8-61957B202981}"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7B5F6338-099A-416F-AE40-F8B30969799F}"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 xmlns:a16="http://schemas.microsoft.com/office/drawing/2014/main" id="{E9217058-BA77-45BB-A790-91CC5F8B3422}"/>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 xmlns:a16="http://schemas.microsoft.com/office/drawing/2014/main" id="{EBAF1D78-D41C-4284-BA4A-04A63E59B27A}"/>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 xmlns:a16="http://schemas.microsoft.com/office/drawing/2014/main" id="{F07DE268-A519-453A-8798-3794C5D40BD2}"/>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 xmlns:a16="http://schemas.microsoft.com/office/drawing/2014/main" id="{F1D19800-A26A-4EAE-9A19-6AB9BA855B1D}"/>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 xmlns:a16="http://schemas.microsoft.com/office/drawing/2014/main" id="{B49D5F62-4913-4F1D-ABF1-34D69647E57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 xmlns:a16="http://schemas.microsoft.com/office/drawing/2014/main" id="{C4F509AB-3381-43EA-8B82-39ADD760C59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 xmlns:a16="http://schemas.microsoft.com/office/drawing/2014/main" id="{EA6F1DC4-17B0-4EBB-83B3-A960DAC705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036238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4D98E97-9112-4FA2-A674-B8332FA65A7C}"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52689E45-4DF6-4C5C-A337-7CC433C885E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 xmlns:a16="http://schemas.microsoft.com/office/drawing/2014/main" id="{6700D78F-1116-4759-99CE-DFB7018923DA}"/>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 xmlns:a16="http://schemas.microsoft.com/office/drawing/2014/main" id="{46B4F76D-2169-4123-A557-CFF029C9F705}"/>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 xmlns:a16="http://schemas.microsoft.com/office/drawing/2014/main" id="{CAA7E9C3-3C9F-4D0D-9D9D-A2DFBADC058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 xmlns:a16="http://schemas.microsoft.com/office/drawing/2014/main" id="{6F35438F-B3BD-4907-BCA9-C280CBCA47BA}"/>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 xmlns:a16="http://schemas.microsoft.com/office/drawing/2014/main" id="{E15BE8C5-EF9C-4BFA-BDB5-4DE9AC8CA9C7}"/>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 xmlns:a16="http://schemas.microsoft.com/office/drawing/2014/main" id="{D0E322FB-3C12-4215-8E34-6315EF1E386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 xmlns:a16="http://schemas.microsoft.com/office/drawing/2014/main" id="{E418C5C4-0633-4D99-8929-3C168C35ED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3216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20670B2-13A7-40D4-9331-05687D2D82D4}"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7B6584D3-BFDB-4BA3-A298-18DBD515F053}"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 xmlns:a16="http://schemas.microsoft.com/office/drawing/2014/main" id="{A671AD07-22F4-40A3-9805-8C1C1248FDBD}"/>
              </a:ext>
            </a:extLst>
          </p:cNvPr>
          <p:cNvGrpSpPr>
            <a:grpSpLocks/>
          </p:cNvGrpSpPr>
          <p:nvPr userDrawn="1"/>
        </p:nvGrpSpPr>
        <p:grpSpPr bwMode="auto">
          <a:xfrm>
            <a:off x="11347450" y="98425"/>
            <a:ext cx="770286" cy="1023144"/>
            <a:chOff x="6194854" y="512890"/>
            <a:chExt cx="4135433" cy="5345804"/>
          </a:xfrm>
        </p:grpSpPr>
        <p:grpSp>
          <p:nvGrpSpPr>
            <p:cNvPr id="10" name="Group 24">
              <a:extLst>
                <a:ext uri="{FF2B5EF4-FFF2-40B4-BE49-F238E27FC236}">
                  <a16:creationId xmlns="" xmlns:a16="http://schemas.microsoft.com/office/drawing/2014/main" id="{6326B2D3-2D56-4AF5-842B-D90A26531763}"/>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 xmlns:a16="http://schemas.microsoft.com/office/drawing/2014/main" id="{6D43F607-0846-4A84-BAFF-7E11D7FBFE5D}"/>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 xmlns:a16="http://schemas.microsoft.com/office/drawing/2014/main" id="{B22FA4C8-06A8-4B73-959A-0D335E4D9E2E}"/>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 xmlns:a16="http://schemas.microsoft.com/office/drawing/2014/main" id="{CB177CB5-CB0D-4D1E-B61E-3E573D5472E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 xmlns:a16="http://schemas.microsoft.com/office/drawing/2014/main" id="{C41FA817-6433-4235-90A2-FDEECD8C7BA6}"/>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 xmlns:a16="http://schemas.microsoft.com/office/drawing/2014/main" id="{7375621F-9C89-4712-82EA-9C8C4B4246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9485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533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536813E-1A03-4315-8336-AA973FD7C7FD}"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BA93366D-EEA0-4222-A71B-E25AF12F4ED9}"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 xmlns:a16="http://schemas.microsoft.com/office/drawing/2014/main" id="{C1B22299-ED59-4745-BC20-F1929C35916A}"/>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 xmlns:a16="http://schemas.microsoft.com/office/drawing/2014/main" id="{D873CF2C-85EA-44BF-8819-A4B5E326E967}"/>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 xmlns:a16="http://schemas.microsoft.com/office/drawing/2014/main" id="{5F997D71-6846-46A2-9AA5-20393924E5F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 xmlns:a16="http://schemas.microsoft.com/office/drawing/2014/main" id="{20A012DE-C6F5-4F22-8B13-9E0C52826EA6}"/>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 xmlns:a16="http://schemas.microsoft.com/office/drawing/2014/main" id="{6156DC7D-F6DB-41C9-8436-A9E49C7342A3}"/>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 xmlns:a16="http://schemas.microsoft.com/office/drawing/2014/main" id="{75D499F6-72B5-4C0A-9927-6DC57C6C286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 xmlns:a16="http://schemas.microsoft.com/office/drawing/2014/main" id="{3D779EF9-2EF2-42F6-90E0-0368DB81F1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285309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A4DC4B24-E1AF-4325-BF5C-84690BD58A55}"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802D9C43-7C77-4C28-B664-C1F6D0C5BEC0}" type="slidenum">
              <a:rPr lang="en-US">
                <a:solidFill>
                  <a:srgbClr val="5B9BD5">
                    <a:lumMod val="50000"/>
                  </a:srgbClr>
                </a:solidFill>
              </a:rPr>
              <a:pPr>
                <a:defRPr/>
              </a:pPr>
              <a:t>‹#›</a:t>
            </a:fld>
            <a:endParaRPr lang="en-US" dirty="0">
              <a:solidFill>
                <a:srgbClr val="5B9BD5">
                  <a:lumMod val="50000"/>
                </a:srgbClr>
              </a:solidFill>
            </a:endParaRPr>
          </a:p>
        </p:txBody>
      </p:sp>
      <p:grpSp>
        <p:nvGrpSpPr>
          <p:cNvPr id="11" name="Group 25">
            <a:extLst>
              <a:ext uri="{FF2B5EF4-FFF2-40B4-BE49-F238E27FC236}">
                <a16:creationId xmlns="" xmlns:a16="http://schemas.microsoft.com/office/drawing/2014/main" id="{D61EEE52-5217-48D0-ABB4-76DF1722CD43}"/>
              </a:ext>
            </a:extLst>
          </p:cNvPr>
          <p:cNvGrpSpPr>
            <a:grpSpLocks/>
          </p:cNvGrpSpPr>
          <p:nvPr userDrawn="1"/>
        </p:nvGrpSpPr>
        <p:grpSpPr bwMode="auto">
          <a:xfrm>
            <a:off x="11347450" y="98425"/>
            <a:ext cx="770286" cy="1023144"/>
            <a:chOff x="6194854" y="512890"/>
            <a:chExt cx="4135433" cy="5345804"/>
          </a:xfrm>
        </p:grpSpPr>
        <p:grpSp>
          <p:nvGrpSpPr>
            <p:cNvPr id="12" name="Group 24">
              <a:extLst>
                <a:ext uri="{FF2B5EF4-FFF2-40B4-BE49-F238E27FC236}">
                  <a16:creationId xmlns="" xmlns:a16="http://schemas.microsoft.com/office/drawing/2014/main" id="{93B4275D-88A5-48F1-8442-6F1F39D425C3}"/>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 xmlns:a16="http://schemas.microsoft.com/office/drawing/2014/main" id="{1F35F3D9-C521-48ED-9E59-A90842A7A39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 xmlns:a16="http://schemas.microsoft.com/office/drawing/2014/main" id="{2DD9553F-851F-40A8-AFC9-7F61B56B460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 xmlns:a16="http://schemas.microsoft.com/office/drawing/2014/main" id="{BCBB432F-C667-4D2F-ADDF-E169CB218EE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 xmlns:a16="http://schemas.microsoft.com/office/drawing/2014/main" id="{1500974C-F70F-4D86-A627-213ACA07C925}"/>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 xmlns:a16="http://schemas.microsoft.com/office/drawing/2014/main" id="{6C4BC4EF-7DB6-4294-9ABA-1FC48A0D7B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40951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182714AA-18D9-4779-9388-CBD8CA5EB48F}"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8F7B5FF8-1720-428E-A503-3F8750FE7EAA}"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 xmlns:a16="http://schemas.microsoft.com/office/drawing/2014/main" id="{52CF4470-A6E2-4E8F-9909-B69EF689D730}"/>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 xmlns:a16="http://schemas.microsoft.com/office/drawing/2014/main" id="{AB5FFDBC-5006-4396-946B-50CF5ED8739F}"/>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 xmlns:a16="http://schemas.microsoft.com/office/drawing/2014/main" id="{0AC807D9-C925-4E7B-AE67-C56500791E5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 xmlns:a16="http://schemas.microsoft.com/office/drawing/2014/main" id="{861DB37F-B1DB-4B6A-94EB-B8F9BB2448CB}"/>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 xmlns:a16="http://schemas.microsoft.com/office/drawing/2014/main" id="{1FF6BE0D-7C54-45F7-B0AC-321C1FC3D1E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 xmlns:a16="http://schemas.microsoft.com/office/drawing/2014/main" id="{54E4568C-5EAF-4778-BEBC-EE174787B7C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 xmlns:a16="http://schemas.microsoft.com/office/drawing/2014/main" id="{24EF2E6F-5EAE-446D-9B5A-002733402B2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748428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296269F-BC8D-41CA-A4E4-8DA21F26E878}"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968175A1-AC57-429D-9D79-1031B8ADC9B3}" type="slidenum">
              <a:rPr lang="en-US">
                <a:solidFill>
                  <a:srgbClr val="5B9BD5">
                    <a:lumMod val="50000"/>
                  </a:srgbClr>
                </a:solidFill>
              </a:rPr>
              <a:pPr>
                <a:defRPr/>
              </a:pPr>
              <a:t>‹#›</a:t>
            </a:fld>
            <a:endParaRPr lang="en-US" dirty="0">
              <a:solidFill>
                <a:srgbClr val="5B9BD5">
                  <a:lumMod val="50000"/>
                </a:srgbClr>
              </a:solidFill>
            </a:endParaRPr>
          </a:p>
        </p:txBody>
      </p:sp>
      <p:grpSp>
        <p:nvGrpSpPr>
          <p:cNvPr id="6" name="Group 25">
            <a:extLst>
              <a:ext uri="{FF2B5EF4-FFF2-40B4-BE49-F238E27FC236}">
                <a16:creationId xmlns="" xmlns:a16="http://schemas.microsoft.com/office/drawing/2014/main" id="{A267B214-0023-41B1-B0EF-6B669A53E1F8}"/>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 xmlns:a16="http://schemas.microsoft.com/office/drawing/2014/main" id="{F0A524EE-F7E3-47FC-8E42-7D8792AAC039}"/>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 xmlns:a16="http://schemas.microsoft.com/office/drawing/2014/main" id="{76F28761-4683-4AC9-8DC5-4DDC834637A5}"/>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 xmlns:a16="http://schemas.microsoft.com/office/drawing/2014/main" id="{4873E131-D3A6-4216-A473-BAAEB9C572F3}"/>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 xmlns:a16="http://schemas.microsoft.com/office/drawing/2014/main" id="{90FAB683-2EA6-41F6-8A79-1D1C7367638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 xmlns:a16="http://schemas.microsoft.com/office/drawing/2014/main" id="{A0DC1E27-D2F1-47FC-8101-3D5E3A610CB7}"/>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 xmlns:a16="http://schemas.microsoft.com/office/drawing/2014/main" id="{9216CC82-8C8A-484E-BF90-2EDEBA9E6D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365624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4241D45-A8C7-4A05-BAAA-DF9F0A97EA72}"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D4AD5A9A-7B0F-478E-B704-15341D8B6146}"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 xmlns:a16="http://schemas.microsoft.com/office/drawing/2014/main" id="{66CED72B-93B5-48B1-A68B-C21593C3F031}"/>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 xmlns:a16="http://schemas.microsoft.com/office/drawing/2014/main" id="{3AE645DD-F13B-40CC-97CB-AA798D32A8B2}"/>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 xmlns:a16="http://schemas.microsoft.com/office/drawing/2014/main" id="{447106D4-BD4F-468A-9C2B-73EE905A0F5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 xmlns:a16="http://schemas.microsoft.com/office/drawing/2014/main" id="{182A9BFF-9040-4A43-891E-92CB6D7CC7DE}"/>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 xmlns:a16="http://schemas.microsoft.com/office/drawing/2014/main" id="{797A85A2-AF97-4565-BBF5-BE8C8B17FA9B}"/>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 xmlns:a16="http://schemas.microsoft.com/office/drawing/2014/main" id="{901EC94E-FBBE-48CB-92BB-E5C87283EE2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 xmlns:a16="http://schemas.microsoft.com/office/drawing/2014/main" id="{12C84077-D1E8-44C3-8A84-E4E755A43F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279362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a:xfrm>
            <a:off x="5181600" y="995363"/>
            <a:ext cx="6026331" cy="4873625"/>
          </a:xfrm>
        </p:spPr>
        <p:txBody>
          <a:bodyPr rtlCol="0">
            <a:normAutofit/>
          </a:bodyPr>
          <a:lstStyle>
            <a:lvl1pPr marL="0" indent="0">
              <a:buNone/>
              <a:defRPr sz="32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5" name="Date Placeholder 3"/>
          <p:cNvSpPr>
            <a:spLocks noGrp="1"/>
          </p:cNvSpPr>
          <p:nvPr>
            <p:ph type="dt" sz="half" idx="14"/>
          </p:nvPr>
        </p:nvSpPr>
        <p:spPr/>
        <p:txBody>
          <a:bodyPr/>
          <a:lstStyle>
            <a:lvl1pPr>
              <a:defRPr/>
            </a:lvl1pPr>
          </a:lstStyle>
          <a:p>
            <a:pPr>
              <a:defRPr/>
            </a:pPr>
            <a:fld id="{A2D26E81-827F-476C-A8E3-741BAC65FD5F}" type="datetimeFigureOut">
              <a:rPr lang="en-US">
                <a:solidFill>
                  <a:srgbClr val="5B9BD5">
                    <a:lumMod val="50000"/>
                  </a:srgbClr>
                </a:solidFill>
              </a:rPr>
              <a:pPr>
                <a:defRPr/>
              </a:pPr>
              <a:t>2/21/2022</a:t>
            </a:fld>
            <a:endParaRPr lang="en-US" dirty="0">
              <a:solidFill>
                <a:srgbClr val="5B9BD5">
                  <a:lumMod val="50000"/>
                </a:srgbClr>
              </a:solidFill>
            </a:endParaRPr>
          </a:p>
        </p:txBody>
      </p:sp>
      <p:sp>
        <p:nvSpPr>
          <p:cNvPr id="6" name="Footer Placeholder 4"/>
          <p:cNvSpPr>
            <a:spLocks noGrp="1"/>
          </p:cNvSpPr>
          <p:nvPr>
            <p:ph type="ftr" sz="quarter" idx="15"/>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6"/>
          </p:nvPr>
        </p:nvSpPr>
        <p:spPr/>
        <p:txBody>
          <a:bodyPr/>
          <a:lstStyle>
            <a:lvl1pPr>
              <a:defRPr/>
            </a:lvl1pPr>
          </a:lstStyle>
          <a:p>
            <a:pPr>
              <a:defRPr/>
            </a:pPr>
            <a:fld id="{D0A2E8D3-17C7-438E-AB82-AF0A2AD838BE}"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 xmlns:a16="http://schemas.microsoft.com/office/drawing/2014/main" id="{EE69ACAB-3D9D-4860-A9D4-B58D053EF31D}"/>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 xmlns:a16="http://schemas.microsoft.com/office/drawing/2014/main" id="{62F23228-F3B2-44E5-9F4F-7270E4BB1324}"/>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 xmlns:a16="http://schemas.microsoft.com/office/drawing/2014/main" id="{5628F461-C60B-4292-8765-4E1A8B421489}"/>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 xmlns:a16="http://schemas.microsoft.com/office/drawing/2014/main" id="{E9FF3004-E3B7-406B-BE90-5265D0F248B5}"/>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 xmlns:a16="http://schemas.microsoft.com/office/drawing/2014/main" id="{2B9D780C-8D68-4E96-93E8-52A71586E44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 xmlns:a16="http://schemas.microsoft.com/office/drawing/2014/main" id="{D204D517-FEE2-4E73-AA04-FD06616E6E2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 xmlns:a16="http://schemas.microsoft.com/office/drawing/2014/main" id="{A3756BC5-A4E2-44BB-A4C5-353745C516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6821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2"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3267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07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040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2/21/2022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93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2.png"/><Relationship Id="rId2" Type="http://schemas.openxmlformats.org/officeDocument/2006/relationships/slideLayout" Target="../slideLayouts/slideLayout12.xml"/><Relationship Id="rId16"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2.png"/><Relationship Id="rId2" Type="http://schemas.openxmlformats.org/officeDocument/2006/relationships/slideLayout" Target="../slideLayouts/slideLayout26.xml"/><Relationship Id="rId16" Type="http://schemas.openxmlformats.org/officeDocument/2006/relationships/image" Target="../media/image1.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9.jpe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2/21/2022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030493194"/>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62" r:id="rId3"/>
    <p:sldLayoutId id="2147483663" r:id="rId4"/>
    <p:sldLayoutId id="2147483664" r:id="rId5"/>
    <p:sldLayoutId id="2147483665" r:id="rId6"/>
    <p:sldLayoutId id="2147483668" r:id="rId7"/>
    <p:sldLayoutId id="2147483666" r:id="rId8"/>
    <p:sldLayoutId id="2147483667" r:id="rId9"/>
    <p:sldLayoutId id="2147483681" r:id="rId10"/>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2/21/2022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373740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0"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2/21/2022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8474615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32" r:id="rId4"/>
    <p:sldLayoutId id="2147483726" r:id="rId5"/>
    <p:sldLayoutId id="2147483727" r:id="rId6"/>
    <p:sldLayoutId id="2147483728" r:id="rId7"/>
    <p:sldLayoutId id="2147483729" r:id="rId8"/>
    <p:sldLayoutId id="2147483730" r:id="rId9"/>
    <p:sldLayoutId id="2147483731" r:id="rId10"/>
    <p:sldLayoutId id="2147483734" r:id="rId11"/>
    <p:sldLayoutId id="2147483735" r:id="rId12"/>
    <p:sldLayoutId id="2147483736" r:id="rId13"/>
    <p:sldLayoutId id="2147483737"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549A8918-CB8D-492A-B25B-56D4BD9C1669}" type="datetimeFigureOut">
              <a:rPr lang="en-US" smtClean="0"/>
              <a:pPr>
                <a:defRPr/>
              </a:pPr>
              <a:t>2/21/2022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0AFC60A8-5F5C-4AA9-9BB4-437BC69618B7}" type="slidenum">
              <a:rPr lang="en-US" smtClean="0"/>
              <a:pPr>
                <a:defRPr/>
              </a:pPr>
              <a:t>‹#›</a:t>
            </a:fld>
            <a:endParaRPr lang="en-US" dirty="0"/>
          </a:p>
        </p:txBody>
      </p:sp>
    </p:spTree>
    <p:extLst>
      <p:ext uri="{BB962C8B-B14F-4D97-AF65-F5344CB8AC3E}">
        <p14:creationId xmlns:p14="http://schemas.microsoft.com/office/powerpoint/2010/main" val="423867567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xStyles>
    <p:titleStyle>
      <a:lvl1pPr algn="l" rtl="0" eaLnBrk="0" fontAlgn="base" hangingPunct="0">
        <a:lnSpc>
          <a:spcPct val="90000"/>
        </a:lnSpc>
        <a:spcBef>
          <a:spcPct val="0"/>
        </a:spcBef>
        <a:spcAft>
          <a:spcPct val="0"/>
        </a:spcAft>
        <a:defRPr sz="4400" kern="1200">
          <a:solidFill>
            <a:schemeClr val="accent5">
              <a:lumMod val="75000"/>
            </a:schemeClr>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accent5">
              <a:lumMod val="75000"/>
            </a:schemeClr>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accent5">
              <a:lumMod val="75000"/>
            </a:schemeClr>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accent5">
              <a:lumMod val="75000"/>
            </a:schemeClr>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9.jpeg"/><Relationship Id="rId1" Type="http://schemas.openxmlformats.org/officeDocument/2006/relationships/slideLayout" Target="../slideLayouts/slideLayout3.xml"/><Relationship Id="rId5" Type="http://schemas.openxmlformats.org/officeDocument/2006/relationships/image" Target="../media/image21.jp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 Id="rId5" Type="http://schemas.openxmlformats.org/officeDocument/2006/relationships/hyperlink" Target="https://handsontechorg.weebly.com/3d-printing.html" TargetMode="External"/><Relationship Id="rId4" Type="http://schemas.openxmlformats.org/officeDocument/2006/relationships/hyperlink" Target="https://handsontechorg.weebly.com/small-computer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64.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hyperlink" Target="https://www.ecfr.gov/cgi-bin/text-idx?SID=998bcff2017c713ebfb00fad288fb1bb&amp;mc=true&amp;node=se47.1.2_1803&amp;rgn=div8"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www.ecfr.gov/cgi-bin/text-idx?SID=998bcff2017c713ebfb00fad288fb1bb&amp;mc=true&amp;node=se47.1.2_1803&amp;rgn=div8"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Hands-On Tech club</a:t>
            </a:r>
            <a:br>
              <a:rPr lang="en-US" dirty="0"/>
            </a:br>
            <a:r>
              <a:rPr lang="en-US" dirty="0"/>
              <a:t>Two Groups</a:t>
            </a:r>
          </a:p>
        </p:txBody>
      </p:sp>
      <p:grpSp>
        <p:nvGrpSpPr>
          <p:cNvPr id="27" name="Group 26"/>
          <p:cNvGrpSpPr/>
          <p:nvPr/>
        </p:nvGrpSpPr>
        <p:grpSpPr>
          <a:xfrm>
            <a:off x="615500" y="2456960"/>
            <a:ext cx="2221248" cy="3667193"/>
            <a:chOff x="914408" y="1894970"/>
            <a:chExt cx="2247090" cy="4126452"/>
          </a:xfrm>
          <a:effectLst>
            <a:glow>
              <a:schemeClr val="accent1">
                <a:alpha val="40000"/>
              </a:schemeClr>
            </a:glow>
            <a:outerShdw blurRad="50800" dist="50800" dir="5400000" algn="ctr" rotWithShape="0">
              <a:srgbClr val="000000">
                <a:alpha val="66000"/>
              </a:srgbClr>
            </a:outerShdw>
          </a:effectLst>
        </p:grpSpPr>
        <p:grpSp>
          <p:nvGrpSpPr>
            <p:cNvPr id="4" name="Group 15"/>
            <p:cNvGrpSpPr>
              <a:grpSpLocks/>
            </p:cNvGrpSpPr>
            <p:nvPr/>
          </p:nvGrpSpPr>
          <p:grpSpPr bwMode="auto">
            <a:xfrm>
              <a:off x="1052216" y="2319232"/>
              <a:ext cx="1755775" cy="2270125"/>
              <a:chOff x="963826" y="1033255"/>
              <a:chExt cx="3896535" cy="5036984"/>
            </a:xfrm>
          </p:grpSpPr>
          <p:pic>
            <p:nvPicPr>
              <p:cNvPr id="5"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p:cNvSpPr txBox="1"/>
            <p:nvPr/>
          </p:nvSpPr>
          <p:spPr>
            <a:xfrm>
              <a:off x="1268459" y="4809271"/>
              <a:ext cx="1680519" cy="1212123"/>
            </a:xfrm>
            <a:prstGeom prst="rect">
              <a:avLst/>
            </a:prstGeom>
            <a:noFill/>
          </p:spPr>
          <p:txBody>
            <a:bodyPr wrap="square" rtlCol="0">
              <a:spAutoFit/>
            </a:bodyPr>
            <a:lstStyle/>
            <a:p>
              <a:pPr algn="ctr"/>
              <a:r>
                <a:rPr lang="en-US" sz="3200" dirty="0">
                  <a:solidFill>
                    <a:schemeClr val="bg1"/>
                  </a:solidFill>
                </a:rPr>
                <a:t>3D Printing</a:t>
              </a:r>
            </a:p>
          </p:txBody>
        </p:sp>
        <p:sp>
          <p:nvSpPr>
            <p:cNvPr id="3" name="Rectangle 2"/>
            <p:cNvSpPr/>
            <p:nvPr/>
          </p:nvSpPr>
          <p:spPr>
            <a:xfrm>
              <a:off x="914408"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9435463" y="2529147"/>
            <a:ext cx="2141037" cy="3595006"/>
            <a:chOff x="6318397" y="1894970"/>
            <a:chExt cx="2247090" cy="4126452"/>
          </a:xfrm>
          <a:effectLst>
            <a:outerShdw blurRad="50800" dist="50800" dir="5400000" algn="ctr" rotWithShape="0">
              <a:srgbClr val="000000">
                <a:alpha val="64000"/>
              </a:srgbClr>
            </a:outerShdw>
          </a:effectLst>
        </p:grpSpPr>
        <p:grpSp>
          <p:nvGrpSpPr>
            <p:cNvPr id="16" name="Group 54"/>
            <p:cNvGrpSpPr>
              <a:grpSpLocks/>
            </p:cNvGrpSpPr>
            <p:nvPr/>
          </p:nvGrpSpPr>
          <p:grpSpPr bwMode="auto">
            <a:xfrm>
              <a:off x="6479235" y="2256525"/>
              <a:ext cx="1854200" cy="2395538"/>
              <a:chOff x="963826" y="1033255"/>
              <a:chExt cx="3896535" cy="5036984"/>
            </a:xfrm>
          </p:grpSpPr>
          <p:pic>
            <p:nvPicPr>
              <p:cNvPr id="17" name="Picture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17"/>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 name="Picture 5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3444" y="3153323"/>
                <a:ext cx="1624587" cy="162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Box 21"/>
            <p:cNvSpPr txBox="1"/>
            <p:nvPr/>
          </p:nvSpPr>
          <p:spPr>
            <a:xfrm>
              <a:off x="6437020" y="4809271"/>
              <a:ext cx="2120630" cy="1077218"/>
            </a:xfrm>
            <a:prstGeom prst="rect">
              <a:avLst/>
            </a:prstGeom>
            <a:noFill/>
          </p:spPr>
          <p:txBody>
            <a:bodyPr wrap="square" rtlCol="0">
              <a:spAutoFit/>
            </a:bodyPr>
            <a:lstStyle/>
            <a:p>
              <a:pPr algn="ctr"/>
              <a:r>
                <a:rPr lang="en-US" sz="3200" dirty="0">
                  <a:solidFill>
                    <a:schemeClr val="bg1"/>
                  </a:solidFill>
                </a:rPr>
                <a:t>Small Computers</a:t>
              </a:r>
            </a:p>
          </p:txBody>
        </p:sp>
        <p:sp>
          <p:nvSpPr>
            <p:cNvPr id="25" name="Rectangle 24"/>
            <p:cNvSpPr/>
            <p:nvPr/>
          </p:nvSpPr>
          <p:spPr>
            <a:xfrm>
              <a:off x="6318397"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Isosceles Triangle 10">
            <a:extLst>
              <a:ext uri="{FF2B5EF4-FFF2-40B4-BE49-F238E27FC236}">
                <a16:creationId xmlns:a16="http://schemas.microsoft.com/office/drawing/2014/main" xmlns="" id="{8045810F-A3DF-4816-BD72-F04B89D83B9E}"/>
              </a:ext>
            </a:extLst>
          </p:cNvPr>
          <p:cNvSpPr/>
          <p:nvPr/>
        </p:nvSpPr>
        <p:spPr>
          <a:xfrm rot="16200000">
            <a:off x="2748254" y="4017920"/>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sp>
        <p:nvSpPr>
          <p:cNvPr id="23" name="Isosceles Triangle 22">
            <a:extLst>
              <a:ext uri="{FF2B5EF4-FFF2-40B4-BE49-F238E27FC236}">
                <a16:creationId xmlns:a16="http://schemas.microsoft.com/office/drawing/2014/main" xmlns="" id="{98C8343C-5292-4601-92B0-559775DBB4D1}"/>
              </a:ext>
            </a:extLst>
          </p:cNvPr>
          <p:cNvSpPr/>
          <p:nvPr/>
        </p:nvSpPr>
        <p:spPr>
          <a:xfrm rot="5400000">
            <a:off x="7458485" y="3981827"/>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pic>
        <p:nvPicPr>
          <p:cNvPr id="8" name="Picture 7">
            <a:extLst>
              <a:ext uri="{FF2B5EF4-FFF2-40B4-BE49-F238E27FC236}">
                <a16:creationId xmlns:a16="http://schemas.microsoft.com/office/drawing/2014/main" xmlns="" id="{0DF0BB04-3770-43F7-93BE-36BDEFB6DEEE}"/>
              </a:ext>
            </a:extLst>
          </p:cNvPr>
          <p:cNvPicPr>
            <a:picLocks noChangeAspect="1"/>
          </p:cNvPicPr>
          <p:nvPr/>
        </p:nvPicPr>
        <p:blipFill>
          <a:blip r:embed="rId6"/>
          <a:stretch>
            <a:fillRect/>
          </a:stretch>
        </p:blipFill>
        <p:spPr>
          <a:xfrm>
            <a:off x="4506434" y="1960905"/>
            <a:ext cx="3375625" cy="4045693"/>
          </a:xfrm>
          <a:prstGeom prst="rect">
            <a:avLst/>
          </a:prstGeom>
          <a:effectLst>
            <a:outerShdw blurRad="203200" dist="50800" dir="5400000" sx="25000" sy="25000" algn="ctr" rotWithShape="0">
              <a:srgbClr val="000000">
                <a:alpha val="83000"/>
              </a:srgbClr>
            </a:outerShdw>
          </a:effectLst>
        </p:spPr>
      </p:pic>
    </p:spTree>
    <p:extLst>
      <p:ext uri="{BB962C8B-B14F-4D97-AF65-F5344CB8AC3E}">
        <p14:creationId xmlns:p14="http://schemas.microsoft.com/office/powerpoint/2010/main" val="1074712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1023178" cy="963639"/>
          </a:xfrm>
        </p:spPr>
        <p:txBody>
          <a:bodyPr/>
          <a:lstStyle/>
          <a:p>
            <a:r>
              <a:rPr lang="en-US" dirty="0" smtClean="0"/>
              <a:t>Primary Path: Remote Sensor to Cellphone</a:t>
            </a:r>
            <a:endParaRPr lang="en-US" dirty="0"/>
          </a:p>
        </p:txBody>
      </p:sp>
      <p:sp>
        <p:nvSpPr>
          <p:cNvPr id="12" name="Rectangle 11"/>
          <p:cNvSpPr/>
          <p:nvPr/>
        </p:nvSpPr>
        <p:spPr>
          <a:xfrm>
            <a:off x="537113" y="427554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HUB</a:t>
            </a:r>
          </a:p>
        </p:txBody>
      </p:sp>
      <p:sp>
        <p:nvSpPr>
          <p:cNvPr id="18" name="Rectangle 17"/>
          <p:cNvSpPr/>
          <p:nvPr/>
        </p:nvSpPr>
        <p:spPr>
          <a:xfrm>
            <a:off x="4148729" y="1355558"/>
            <a:ext cx="1211180" cy="133576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IFTTT .COM</a:t>
            </a:r>
          </a:p>
        </p:txBody>
      </p:sp>
      <p:sp>
        <p:nvSpPr>
          <p:cNvPr id="19" name="Rectangle 18"/>
          <p:cNvSpPr/>
          <p:nvPr/>
        </p:nvSpPr>
        <p:spPr>
          <a:xfrm>
            <a:off x="536816" y="1355558"/>
            <a:ext cx="2013582"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Hologram</a:t>
            </a:r>
          </a:p>
          <a:p>
            <a:pPr algn="ctr"/>
            <a:r>
              <a:rPr lang="en-US" sz="3200" dirty="0" smtClean="0">
                <a:solidFill>
                  <a:schemeClr val="tx1"/>
                </a:solidFill>
              </a:rPr>
              <a:t>(Cellular)</a:t>
            </a:r>
          </a:p>
        </p:txBody>
      </p:sp>
      <p:sp>
        <p:nvSpPr>
          <p:cNvPr id="23" name="Rectangle 22"/>
          <p:cNvSpPr/>
          <p:nvPr/>
        </p:nvSpPr>
        <p:spPr>
          <a:xfrm>
            <a:off x="6413318" y="2393530"/>
            <a:ext cx="2297654" cy="77478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Mail</a:t>
            </a:r>
          </a:p>
        </p:txBody>
      </p:sp>
      <p:sp>
        <p:nvSpPr>
          <p:cNvPr id="27" name="Rectangle 26"/>
          <p:cNvSpPr/>
          <p:nvPr/>
        </p:nvSpPr>
        <p:spPr>
          <a:xfrm>
            <a:off x="6419495" y="4275543"/>
            <a:ext cx="2313696" cy="236614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Cellphone Widget</a:t>
            </a:r>
          </a:p>
          <a:p>
            <a:pPr algn="ctr"/>
            <a:r>
              <a:rPr lang="en-US" sz="3200" dirty="0" smtClean="0">
                <a:solidFill>
                  <a:schemeClr val="tx1"/>
                </a:solidFill>
              </a:rPr>
              <a:t> </a:t>
            </a:r>
            <a:endParaRPr lang="en-US" sz="3200" dirty="0" smtClean="0">
              <a:solidFill>
                <a:schemeClr val="tx1"/>
              </a:solidFill>
            </a:endParaRPr>
          </a:p>
        </p:txBody>
      </p:sp>
      <p:sp>
        <p:nvSpPr>
          <p:cNvPr id="26" name="Up Arrow 25"/>
          <p:cNvSpPr/>
          <p:nvPr/>
        </p:nvSpPr>
        <p:spPr>
          <a:xfrm>
            <a:off x="385711"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8" name="Up Arrow 27"/>
          <p:cNvSpPr/>
          <p:nvPr/>
        </p:nvSpPr>
        <p:spPr>
          <a:xfrm>
            <a:off x="1319465"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0" name="Up Arrow 29"/>
          <p:cNvSpPr/>
          <p:nvPr/>
        </p:nvSpPr>
        <p:spPr>
          <a:xfrm>
            <a:off x="2221832"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0" name="Rectangle 39"/>
          <p:cNvSpPr/>
          <p:nvPr/>
        </p:nvSpPr>
        <p:spPr>
          <a:xfrm>
            <a:off x="497004" y="5409074"/>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1" name="Rectangle 40"/>
          <p:cNvSpPr/>
          <p:nvPr/>
        </p:nvSpPr>
        <p:spPr>
          <a:xfrm>
            <a:off x="813834" y="567665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2" name="Rectangle 41"/>
          <p:cNvSpPr/>
          <p:nvPr/>
        </p:nvSpPr>
        <p:spPr>
          <a:xfrm>
            <a:off x="1431753" y="5968105"/>
            <a:ext cx="2029324" cy="673578"/>
          </a:xfrm>
          <a:prstGeom prst="rect">
            <a:avLst/>
          </a:prstGeom>
          <a:solidFill>
            <a:schemeClr val="accent1">
              <a:lumMod val="60000"/>
              <a:lumOff val="4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Sensors</a:t>
            </a:r>
          </a:p>
        </p:txBody>
      </p:sp>
      <p:sp>
        <p:nvSpPr>
          <p:cNvPr id="43" name="Up Arrow 42"/>
          <p:cNvSpPr/>
          <p:nvPr/>
        </p:nvSpPr>
        <p:spPr>
          <a:xfrm>
            <a:off x="1357409" y="3178734"/>
            <a:ext cx="396743" cy="1040080"/>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7" name="Up Arrow 46"/>
          <p:cNvSpPr/>
          <p:nvPr/>
        </p:nvSpPr>
        <p:spPr>
          <a:xfrm rot="5400000">
            <a:off x="3154130" y="1268243"/>
            <a:ext cx="396743" cy="1548366"/>
          </a:xfrm>
          <a:prstGeom prst="upArrow">
            <a:avLst/>
          </a:prstGeom>
          <a:solidFill>
            <a:schemeClr val="tx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1" name="Up Arrow 50"/>
          <p:cNvSpPr/>
          <p:nvPr/>
        </p:nvSpPr>
        <p:spPr>
          <a:xfrm rot="5400000">
            <a:off x="5691329" y="2062107"/>
            <a:ext cx="396743" cy="1059589"/>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6" name="Up Arrow 55"/>
          <p:cNvSpPr/>
          <p:nvPr/>
        </p:nvSpPr>
        <p:spPr>
          <a:xfrm rot="10800000">
            <a:off x="7377969" y="3168316"/>
            <a:ext cx="396743" cy="835999"/>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2" name="Rectangle 31"/>
          <p:cNvSpPr/>
          <p:nvPr/>
        </p:nvSpPr>
        <p:spPr>
          <a:xfrm>
            <a:off x="3793958" y="4741193"/>
            <a:ext cx="1565951" cy="133576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strike="sngStrike" dirty="0" smtClean="0">
                <a:solidFill>
                  <a:schemeClr val="tx1"/>
                </a:solidFill>
              </a:rPr>
              <a:t>WIFI ROUTER</a:t>
            </a:r>
          </a:p>
        </p:txBody>
      </p:sp>
      <p:sp>
        <p:nvSpPr>
          <p:cNvPr id="4" name="Rectangle 3"/>
          <p:cNvSpPr/>
          <p:nvPr/>
        </p:nvSpPr>
        <p:spPr>
          <a:xfrm>
            <a:off x="264695" y="4218814"/>
            <a:ext cx="5261810" cy="249480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 name="Isosceles Triangle 4"/>
          <p:cNvSpPr/>
          <p:nvPr/>
        </p:nvSpPr>
        <p:spPr>
          <a:xfrm>
            <a:off x="264695" y="3693565"/>
            <a:ext cx="5325979" cy="525249"/>
          </a:xfrm>
          <a:prstGeom prst="triangle">
            <a:avLst/>
          </a:prstGeom>
          <a:solidFill>
            <a:srgbClr val="FFFFFF"/>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4" name="Isosceles Triangle 33"/>
          <p:cNvSpPr/>
          <p:nvPr/>
        </p:nvSpPr>
        <p:spPr>
          <a:xfrm>
            <a:off x="6312568" y="3741691"/>
            <a:ext cx="5117433" cy="525249"/>
          </a:xfrm>
          <a:prstGeom prst="triangle">
            <a:avLst/>
          </a:prstGeom>
          <a:solidFill>
            <a:srgbClr val="FFFF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3" name="Rectangle 32"/>
          <p:cNvSpPr/>
          <p:nvPr/>
        </p:nvSpPr>
        <p:spPr>
          <a:xfrm>
            <a:off x="8885591" y="4283147"/>
            <a:ext cx="2313696" cy="236614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1243876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5902" y="0"/>
            <a:ext cx="9995263" cy="737788"/>
          </a:xfrm>
        </p:spPr>
        <p:txBody>
          <a:bodyPr/>
          <a:lstStyle/>
          <a:p>
            <a:pPr algn="ctr"/>
            <a:r>
              <a:rPr lang="en-US" dirty="0" smtClean="0"/>
              <a:t>Sensors - Hub Configuration</a:t>
            </a:r>
            <a:endParaRPr lang="en-US" dirty="0"/>
          </a:p>
        </p:txBody>
      </p:sp>
      <p:sp>
        <p:nvSpPr>
          <p:cNvPr id="9" name="Content Placeholder 8"/>
          <p:cNvSpPr>
            <a:spLocks noGrp="1"/>
          </p:cNvSpPr>
          <p:nvPr>
            <p:ph idx="1"/>
          </p:nvPr>
        </p:nvSpPr>
        <p:spPr>
          <a:xfrm>
            <a:off x="328863" y="896986"/>
            <a:ext cx="11149263" cy="5961014"/>
          </a:xfrm>
        </p:spPr>
        <p:txBody>
          <a:bodyPr/>
          <a:lstStyle/>
          <a:p>
            <a:r>
              <a:rPr lang="en-US" sz="3200" dirty="0" smtClean="0"/>
              <a:t>Sensors are wireless access point (AP) servers to pass   info to HUB w/o a router.                                        </a:t>
            </a:r>
          </a:p>
        </p:txBody>
      </p:sp>
      <p:sp>
        <p:nvSpPr>
          <p:cNvPr id="11" name="Right Arrow 10"/>
          <p:cNvSpPr/>
          <p:nvPr/>
        </p:nvSpPr>
        <p:spPr>
          <a:xfrm>
            <a:off x="7106654" y="4761495"/>
            <a:ext cx="1523996"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6" name="Rectangle 25"/>
          <p:cNvSpPr/>
          <p:nvPr/>
        </p:nvSpPr>
        <p:spPr>
          <a:xfrm>
            <a:off x="8670760" y="4323342"/>
            <a:ext cx="2221827" cy="145983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tx1"/>
                </a:solidFill>
              </a:rPr>
              <a:t>1</a:t>
            </a:r>
            <a:r>
              <a:rPr lang="en-US" sz="3200" b="1" baseline="30000" dirty="0" smtClean="0">
                <a:solidFill>
                  <a:schemeClr val="tx1"/>
                </a:solidFill>
              </a:rPr>
              <a:t>st</a:t>
            </a:r>
            <a:r>
              <a:rPr lang="en-US" sz="3200" b="1" dirty="0" smtClean="0">
                <a:solidFill>
                  <a:schemeClr val="tx1"/>
                </a:solidFill>
              </a:rPr>
              <a:t> Floor HUB (Client) </a:t>
            </a:r>
          </a:p>
        </p:txBody>
      </p:sp>
      <p:sp>
        <p:nvSpPr>
          <p:cNvPr id="28" name="Rectangle 27"/>
          <p:cNvSpPr/>
          <p:nvPr/>
        </p:nvSpPr>
        <p:spPr>
          <a:xfrm>
            <a:off x="1876926" y="4168938"/>
            <a:ext cx="2807369" cy="89735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ln>
                  <a:solidFill>
                    <a:schemeClr val="tx1"/>
                  </a:solidFill>
                </a:ln>
                <a:solidFill>
                  <a:schemeClr val="tx1"/>
                </a:solidFill>
              </a:rPr>
              <a:t>Kitchen (AP)</a:t>
            </a:r>
          </a:p>
        </p:txBody>
      </p:sp>
      <p:sp>
        <p:nvSpPr>
          <p:cNvPr id="22" name="Rectangle 21"/>
          <p:cNvSpPr/>
          <p:nvPr/>
        </p:nvSpPr>
        <p:spPr>
          <a:xfrm>
            <a:off x="1876926" y="2929686"/>
            <a:ext cx="2807369" cy="94395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ln>
                  <a:solidFill>
                    <a:schemeClr val="tx1"/>
                  </a:solidFill>
                </a:ln>
                <a:solidFill>
                  <a:schemeClr val="tx1"/>
                </a:solidFill>
              </a:rPr>
              <a:t>Upstairs Bedroom (AP)</a:t>
            </a:r>
          </a:p>
        </p:txBody>
      </p:sp>
      <p:sp>
        <p:nvSpPr>
          <p:cNvPr id="23" name="Rectangle 22"/>
          <p:cNvSpPr/>
          <p:nvPr/>
        </p:nvSpPr>
        <p:spPr>
          <a:xfrm>
            <a:off x="1876926" y="5618746"/>
            <a:ext cx="2807369" cy="741949"/>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ln>
                  <a:solidFill>
                    <a:schemeClr val="tx1"/>
                  </a:solidFill>
                </a:ln>
                <a:solidFill>
                  <a:schemeClr val="tx1"/>
                </a:solidFill>
              </a:rPr>
              <a:t>Basement (AP)</a:t>
            </a:r>
          </a:p>
        </p:txBody>
      </p:sp>
      <p:sp>
        <p:nvSpPr>
          <p:cNvPr id="24" name="Rectangle 23"/>
          <p:cNvSpPr/>
          <p:nvPr/>
        </p:nvSpPr>
        <p:spPr>
          <a:xfrm>
            <a:off x="445159" y="3941343"/>
            <a:ext cx="1684426" cy="45519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ln>
                  <a:solidFill>
                    <a:schemeClr val="tx1"/>
                  </a:solidFill>
                </a:ln>
                <a:solidFill>
                  <a:schemeClr val="bg1"/>
                </a:solidFill>
              </a:rPr>
              <a:t>Temp</a:t>
            </a:r>
          </a:p>
        </p:txBody>
      </p:sp>
      <p:sp>
        <p:nvSpPr>
          <p:cNvPr id="25" name="Rectangle 24"/>
          <p:cNvSpPr/>
          <p:nvPr/>
        </p:nvSpPr>
        <p:spPr>
          <a:xfrm>
            <a:off x="477244" y="5159545"/>
            <a:ext cx="1628278" cy="37097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ln>
                  <a:solidFill>
                    <a:schemeClr val="tx1"/>
                  </a:solidFill>
                </a:ln>
                <a:solidFill>
                  <a:schemeClr val="bg1"/>
                </a:solidFill>
              </a:rPr>
              <a:t>Doors</a:t>
            </a:r>
          </a:p>
        </p:txBody>
      </p:sp>
      <p:sp>
        <p:nvSpPr>
          <p:cNvPr id="29" name="Rectangle 28"/>
          <p:cNvSpPr/>
          <p:nvPr/>
        </p:nvSpPr>
        <p:spPr>
          <a:xfrm>
            <a:off x="473233" y="3320193"/>
            <a:ext cx="1628278" cy="37097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ln>
                  <a:solidFill>
                    <a:schemeClr val="tx1"/>
                  </a:solidFill>
                </a:ln>
                <a:solidFill>
                  <a:schemeClr val="bg1"/>
                </a:solidFill>
              </a:rPr>
              <a:t>Light</a:t>
            </a:r>
          </a:p>
        </p:txBody>
      </p:sp>
      <p:sp>
        <p:nvSpPr>
          <p:cNvPr id="30" name="Rectangle 29"/>
          <p:cNvSpPr/>
          <p:nvPr/>
        </p:nvSpPr>
        <p:spPr>
          <a:xfrm>
            <a:off x="328863" y="2655971"/>
            <a:ext cx="10563725" cy="398546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1" name="Isosceles Triangle 30"/>
          <p:cNvSpPr/>
          <p:nvPr/>
        </p:nvSpPr>
        <p:spPr>
          <a:xfrm>
            <a:off x="284746" y="1924309"/>
            <a:ext cx="10607842" cy="707600"/>
          </a:xfrm>
          <a:prstGeom prst="triangle">
            <a:avLst/>
          </a:prstGeom>
          <a:solidFill>
            <a:srgbClr val="FFFFFF"/>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4" name="Rectangle 33"/>
          <p:cNvSpPr/>
          <p:nvPr/>
        </p:nvSpPr>
        <p:spPr>
          <a:xfrm>
            <a:off x="473233" y="5909504"/>
            <a:ext cx="1628278" cy="37097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ln>
                  <a:solidFill>
                    <a:schemeClr val="tx1"/>
                  </a:solidFill>
                </a:ln>
                <a:solidFill>
                  <a:schemeClr val="bg1"/>
                </a:solidFill>
              </a:rPr>
              <a:t>Flood</a:t>
            </a:r>
          </a:p>
        </p:txBody>
      </p:sp>
      <p:sp>
        <p:nvSpPr>
          <p:cNvPr id="37" name="Rectangle 36"/>
          <p:cNvSpPr/>
          <p:nvPr/>
        </p:nvSpPr>
        <p:spPr>
          <a:xfrm>
            <a:off x="4604074" y="2985314"/>
            <a:ext cx="2382261" cy="69379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ln>
                  <a:solidFill>
                    <a:schemeClr val="tx1"/>
                  </a:solidFill>
                </a:ln>
                <a:solidFill>
                  <a:schemeClr val="bg1"/>
                </a:solidFill>
              </a:rPr>
              <a:t>Ambient_1 192.168.4.1</a:t>
            </a:r>
          </a:p>
        </p:txBody>
      </p:sp>
      <p:sp>
        <p:nvSpPr>
          <p:cNvPr id="39" name="Rectangle 38"/>
          <p:cNvSpPr/>
          <p:nvPr/>
        </p:nvSpPr>
        <p:spPr>
          <a:xfrm>
            <a:off x="4604073" y="4295263"/>
            <a:ext cx="2382261" cy="69379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ln>
                  <a:solidFill>
                    <a:schemeClr val="tx1"/>
                  </a:solidFill>
                </a:ln>
                <a:solidFill>
                  <a:schemeClr val="bg1"/>
                </a:solidFill>
              </a:rPr>
              <a:t>Ambient_2 192.168.4.2</a:t>
            </a:r>
          </a:p>
        </p:txBody>
      </p:sp>
      <p:sp>
        <p:nvSpPr>
          <p:cNvPr id="40" name="Rectangle 39"/>
          <p:cNvSpPr/>
          <p:nvPr/>
        </p:nvSpPr>
        <p:spPr>
          <a:xfrm>
            <a:off x="4604072" y="5610728"/>
            <a:ext cx="2382261" cy="69379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ln>
                  <a:solidFill>
                    <a:schemeClr val="tx1"/>
                  </a:solidFill>
                </a:ln>
                <a:solidFill>
                  <a:schemeClr val="bg1"/>
                </a:solidFill>
              </a:rPr>
              <a:t>Ambient_3 192.168.4.3</a:t>
            </a:r>
          </a:p>
        </p:txBody>
      </p:sp>
      <p:sp>
        <p:nvSpPr>
          <p:cNvPr id="41" name="Right Arrow 40"/>
          <p:cNvSpPr/>
          <p:nvPr/>
        </p:nvSpPr>
        <p:spPr>
          <a:xfrm rot="10800000">
            <a:off x="7106653" y="4381490"/>
            <a:ext cx="1519982"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2" name="Rectangle 41"/>
          <p:cNvSpPr/>
          <p:nvPr/>
        </p:nvSpPr>
        <p:spPr>
          <a:xfrm>
            <a:off x="505315" y="4469228"/>
            <a:ext cx="1451820" cy="45519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ln>
                  <a:solidFill>
                    <a:schemeClr val="tx1"/>
                  </a:solidFill>
                </a:ln>
                <a:solidFill>
                  <a:schemeClr val="bg1"/>
                </a:solidFill>
              </a:rPr>
              <a:t>Hum</a:t>
            </a:r>
          </a:p>
        </p:txBody>
      </p:sp>
      <p:sp>
        <p:nvSpPr>
          <p:cNvPr id="44" name="Rectangle 43"/>
          <p:cNvSpPr/>
          <p:nvPr/>
        </p:nvSpPr>
        <p:spPr>
          <a:xfrm>
            <a:off x="7026439" y="5075328"/>
            <a:ext cx="1684426" cy="45519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ln>
                  <a:solidFill>
                    <a:schemeClr val="tx1"/>
                  </a:solidFill>
                </a:ln>
                <a:solidFill>
                  <a:schemeClr val="bg1"/>
                </a:solidFill>
              </a:rPr>
              <a:t>55.3</a:t>
            </a:r>
          </a:p>
        </p:txBody>
      </p:sp>
      <p:sp>
        <p:nvSpPr>
          <p:cNvPr id="45" name="Rectangle 44"/>
          <p:cNvSpPr/>
          <p:nvPr/>
        </p:nvSpPr>
        <p:spPr>
          <a:xfrm>
            <a:off x="7106653" y="3735279"/>
            <a:ext cx="2791327" cy="45519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ln>
                  <a:solidFill>
                    <a:schemeClr val="tx1"/>
                  </a:solidFill>
                </a:ln>
                <a:solidFill>
                  <a:schemeClr val="bg1"/>
                </a:solidFill>
              </a:rPr>
              <a:t>/temperature</a:t>
            </a:r>
          </a:p>
        </p:txBody>
      </p:sp>
      <p:sp>
        <p:nvSpPr>
          <p:cNvPr id="46" name="Rectangle 45"/>
          <p:cNvSpPr/>
          <p:nvPr/>
        </p:nvSpPr>
        <p:spPr>
          <a:xfrm>
            <a:off x="6986335" y="3278084"/>
            <a:ext cx="3328739" cy="45519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ln>
                  <a:solidFill>
                    <a:schemeClr val="tx1"/>
                  </a:solidFill>
                </a:ln>
                <a:solidFill>
                  <a:schemeClr val="bg1"/>
                </a:solidFill>
              </a:rPr>
              <a:t>192.168.4.1</a:t>
            </a:r>
          </a:p>
        </p:txBody>
      </p:sp>
    </p:spTree>
    <p:extLst>
      <p:ext uri="{BB962C8B-B14F-4D97-AF65-F5344CB8AC3E}">
        <p14:creationId xmlns:p14="http://schemas.microsoft.com/office/powerpoint/2010/main" val="13709716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86" y="144378"/>
            <a:ext cx="10863151" cy="874295"/>
          </a:xfrm>
        </p:spPr>
        <p:txBody>
          <a:bodyPr/>
          <a:lstStyle/>
          <a:p>
            <a:pPr algn="ctr"/>
            <a:r>
              <a:rPr lang="en-US" dirty="0" smtClean="0"/>
              <a:t>Sensor Wiring ESP32, BME280, SSD1306</a:t>
            </a:r>
            <a:endParaRPr lang="en-US" dirty="0"/>
          </a:p>
        </p:txBody>
      </p:sp>
      <p:sp>
        <p:nvSpPr>
          <p:cNvPr id="15" name="Oval 14"/>
          <p:cNvSpPr/>
          <p:nvPr/>
        </p:nvSpPr>
        <p:spPr>
          <a:xfrm>
            <a:off x="3922294" y="2923952"/>
            <a:ext cx="96253" cy="80211"/>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6" name="Oval 15"/>
          <p:cNvSpPr/>
          <p:nvPr/>
        </p:nvSpPr>
        <p:spPr>
          <a:xfrm>
            <a:off x="4275219" y="2923949"/>
            <a:ext cx="96253" cy="80211"/>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8" name="Oval 17"/>
          <p:cNvSpPr/>
          <p:nvPr/>
        </p:nvSpPr>
        <p:spPr>
          <a:xfrm>
            <a:off x="4828671" y="2923937"/>
            <a:ext cx="96253" cy="80211"/>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pic>
        <p:nvPicPr>
          <p:cNvPr id="49" name="Picture 48"/>
          <p:cNvPicPr>
            <a:picLocks noChangeAspect="1"/>
          </p:cNvPicPr>
          <p:nvPr/>
        </p:nvPicPr>
        <p:blipFill rotWithShape="1">
          <a:blip r:embed="rId2" cstate="print">
            <a:extLst>
              <a:ext uri="{28A0092B-C50C-407E-A947-70E740481C1C}">
                <a14:useLocalDpi xmlns:a14="http://schemas.microsoft.com/office/drawing/2010/main" val="0"/>
              </a:ext>
            </a:extLst>
          </a:blip>
          <a:srcRect l="40032" t="33267" r="46412" b="30883"/>
          <a:stretch/>
        </p:blipFill>
        <p:spPr>
          <a:xfrm>
            <a:off x="3799975" y="1333485"/>
            <a:ext cx="1363579" cy="1752877"/>
          </a:xfrm>
          <a:prstGeom prst="rect">
            <a:avLst/>
          </a:prstGeom>
        </p:spPr>
      </p:pic>
      <p:cxnSp>
        <p:nvCxnSpPr>
          <p:cNvPr id="31" name="Straight Connector 30"/>
          <p:cNvCxnSpPr/>
          <p:nvPr/>
        </p:nvCxnSpPr>
        <p:spPr>
          <a:xfrm>
            <a:off x="2330118" y="3810000"/>
            <a:ext cx="3693693" cy="0"/>
          </a:xfrm>
          <a:prstGeom prst="line">
            <a:avLst/>
          </a:prstGeom>
          <a:ln w="76200">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39" name="Straight Connector 38"/>
          <p:cNvCxnSpPr/>
          <p:nvPr/>
        </p:nvCxnSpPr>
        <p:spPr>
          <a:xfrm flipV="1">
            <a:off x="2351142" y="3272589"/>
            <a:ext cx="3897258" cy="931"/>
          </a:xfrm>
          <a:prstGeom prst="line">
            <a:avLst/>
          </a:prstGeom>
          <a:ln w="762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4018548" y="3015913"/>
            <a:ext cx="0" cy="2719140"/>
          </a:xfrm>
          <a:prstGeom prst="line">
            <a:avLst/>
          </a:prstGeom>
          <a:ln w="76200">
            <a:solidFill>
              <a:schemeClr val="accent2"/>
            </a:solidFill>
          </a:ln>
        </p:spPr>
        <p:style>
          <a:lnRef idx="1">
            <a:schemeClr val="accent4"/>
          </a:lnRef>
          <a:fillRef idx="0">
            <a:schemeClr val="accent4"/>
          </a:fillRef>
          <a:effectRef idx="0">
            <a:schemeClr val="accent4"/>
          </a:effectRef>
          <a:fontRef idx="minor">
            <a:schemeClr val="tx1"/>
          </a:fontRef>
        </p:style>
      </p:cxnSp>
      <p:cxnSp>
        <p:nvCxnSpPr>
          <p:cNvPr id="26" name="Straight Connector 25"/>
          <p:cNvCxnSpPr/>
          <p:nvPr/>
        </p:nvCxnSpPr>
        <p:spPr>
          <a:xfrm flipH="1">
            <a:off x="4295272" y="2975807"/>
            <a:ext cx="12031" cy="2542677"/>
          </a:xfrm>
          <a:prstGeom prst="line">
            <a:avLst/>
          </a:prstGeom>
          <a:ln w="762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9" name="Straight Connector 28"/>
          <p:cNvCxnSpPr/>
          <p:nvPr/>
        </p:nvCxnSpPr>
        <p:spPr>
          <a:xfrm>
            <a:off x="4664242" y="2964060"/>
            <a:ext cx="0" cy="309460"/>
          </a:xfrm>
          <a:prstGeom prst="line">
            <a:avLst/>
          </a:prstGeom>
          <a:ln w="762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30" name="Straight Connector 29"/>
          <p:cNvCxnSpPr/>
          <p:nvPr/>
        </p:nvCxnSpPr>
        <p:spPr>
          <a:xfrm>
            <a:off x="5047309" y="2992415"/>
            <a:ext cx="0" cy="828757"/>
          </a:xfrm>
          <a:prstGeom prst="line">
            <a:avLst/>
          </a:prstGeom>
          <a:ln w="76200">
            <a:solidFill>
              <a:srgbClr val="FFFF00"/>
            </a:solidFill>
          </a:ln>
        </p:spPr>
        <p:style>
          <a:lnRef idx="1">
            <a:schemeClr val="accent4"/>
          </a:lnRef>
          <a:fillRef idx="0">
            <a:schemeClr val="accent4"/>
          </a:fillRef>
          <a:effectRef idx="0">
            <a:schemeClr val="accent4"/>
          </a:effectRef>
          <a:fontRef idx="minor">
            <a:schemeClr val="tx1"/>
          </a:fontRef>
        </p:style>
      </p:cxn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l="16907" t="16068" r="22885" b="17494"/>
          <a:stretch/>
        </p:blipFill>
        <p:spPr>
          <a:xfrm rot="16200000">
            <a:off x="-464831" y="3657950"/>
            <a:ext cx="3665621" cy="1966326"/>
          </a:xfrm>
          <a:prstGeom prst="rect">
            <a:avLst/>
          </a:prstGeom>
        </p:spPr>
      </p:pic>
      <p:cxnSp>
        <p:nvCxnSpPr>
          <p:cNvPr id="63" name="Straight Connector 62"/>
          <p:cNvCxnSpPr/>
          <p:nvPr/>
        </p:nvCxnSpPr>
        <p:spPr>
          <a:xfrm flipH="1">
            <a:off x="2330119" y="5727032"/>
            <a:ext cx="4303292" cy="8021"/>
          </a:xfrm>
          <a:prstGeom prst="line">
            <a:avLst/>
          </a:prstGeom>
          <a:ln w="76200">
            <a:solidFill>
              <a:schemeClr val="accent2"/>
            </a:solidFill>
          </a:ln>
        </p:spPr>
        <p:style>
          <a:lnRef idx="1">
            <a:schemeClr val="accent4"/>
          </a:lnRef>
          <a:fillRef idx="0">
            <a:schemeClr val="accent4"/>
          </a:fillRef>
          <a:effectRef idx="0">
            <a:schemeClr val="accent4"/>
          </a:effectRef>
          <a:fontRef idx="minor">
            <a:schemeClr val="tx1"/>
          </a:fontRef>
        </p:style>
      </p:cxnSp>
      <p:pic>
        <p:nvPicPr>
          <p:cNvPr id="91" name="Picture 90"/>
          <p:cNvPicPr>
            <a:picLocks noChangeAspect="1"/>
          </p:cNvPicPr>
          <p:nvPr/>
        </p:nvPicPr>
        <p:blipFill rotWithShape="1">
          <a:blip r:embed="rId4" cstate="print">
            <a:extLst>
              <a:ext uri="{28A0092B-C50C-407E-A947-70E740481C1C}">
                <a14:useLocalDpi xmlns:a14="http://schemas.microsoft.com/office/drawing/2010/main" val="0"/>
              </a:ext>
            </a:extLst>
          </a:blip>
          <a:srcRect l="31738" t="17977" r="36523" b="24607"/>
          <a:stretch/>
        </p:blipFill>
        <p:spPr>
          <a:xfrm rot="10641254">
            <a:off x="5400235" y="1375330"/>
            <a:ext cx="1922986" cy="1691068"/>
          </a:xfrm>
          <a:prstGeom prst="rect">
            <a:avLst/>
          </a:prstGeom>
        </p:spPr>
      </p:pic>
      <p:cxnSp>
        <p:nvCxnSpPr>
          <p:cNvPr id="72" name="Straight Connector 71"/>
          <p:cNvCxnSpPr/>
          <p:nvPr/>
        </p:nvCxnSpPr>
        <p:spPr>
          <a:xfrm flipH="1">
            <a:off x="2330121" y="5518484"/>
            <a:ext cx="4080767" cy="0"/>
          </a:xfrm>
          <a:prstGeom prst="line">
            <a:avLst/>
          </a:prstGeom>
          <a:ln w="762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99" name="Straight Connector 98"/>
          <p:cNvCxnSpPr/>
          <p:nvPr/>
        </p:nvCxnSpPr>
        <p:spPr>
          <a:xfrm>
            <a:off x="6204284" y="2992415"/>
            <a:ext cx="0" cy="309460"/>
          </a:xfrm>
          <a:prstGeom prst="line">
            <a:avLst/>
          </a:prstGeom>
          <a:ln w="762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01" name="Straight Connector 100"/>
          <p:cNvCxnSpPr/>
          <p:nvPr/>
        </p:nvCxnSpPr>
        <p:spPr>
          <a:xfrm>
            <a:off x="6027977" y="2981029"/>
            <a:ext cx="0" cy="840145"/>
          </a:xfrm>
          <a:prstGeom prst="line">
            <a:avLst/>
          </a:prstGeom>
          <a:ln w="76200">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07" name="Straight Connector 106"/>
          <p:cNvCxnSpPr/>
          <p:nvPr/>
        </p:nvCxnSpPr>
        <p:spPr>
          <a:xfrm flipH="1">
            <a:off x="6398857" y="2943722"/>
            <a:ext cx="12031" cy="2542677"/>
          </a:xfrm>
          <a:prstGeom prst="line">
            <a:avLst/>
          </a:prstGeom>
          <a:ln w="762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8" name="Straight Connector 107"/>
          <p:cNvCxnSpPr/>
          <p:nvPr/>
        </p:nvCxnSpPr>
        <p:spPr>
          <a:xfrm>
            <a:off x="6609348" y="2943722"/>
            <a:ext cx="0" cy="2791331"/>
          </a:xfrm>
          <a:prstGeom prst="line">
            <a:avLst/>
          </a:prstGeom>
          <a:ln w="76200">
            <a:solidFill>
              <a:schemeClr val="accent2"/>
            </a:solidFill>
          </a:ln>
        </p:spPr>
        <p:style>
          <a:lnRef idx="1">
            <a:schemeClr val="accent4"/>
          </a:lnRef>
          <a:fillRef idx="0">
            <a:schemeClr val="accent4"/>
          </a:fillRef>
          <a:effectRef idx="0">
            <a:schemeClr val="accent4"/>
          </a:effectRef>
          <a:fontRef idx="minor">
            <a:schemeClr val="tx1"/>
          </a:fontRef>
        </p:style>
      </p:cxnSp>
      <p:sp>
        <p:nvSpPr>
          <p:cNvPr id="21" name="Oval 20"/>
          <p:cNvSpPr/>
          <p:nvPr/>
        </p:nvSpPr>
        <p:spPr>
          <a:xfrm>
            <a:off x="3925330" y="2798961"/>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2" name="Oval 21"/>
          <p:cNvSpPr/>
          <p:nvPr/>
        </p:nvSpPr>
        <p:spPr>
          <a:xfrm>
            <a:off x="4243134" y="2798960"/>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3" name="Oval 22"/>
          <p:cNvSpPr/>
          <p:nvPr/>
        </p:nvSpPr>
        <p:spPr>
          <a:xfrm>
            <a:off x="4584031" y="2804929"/>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4" name="Oval 23"/>
          <p:cNvSpPr/>
          <p:nvPr/>
        </p:nvSpPr>
        <p:spPr>
          <a:xfrm>
            <a:off x="4967098" y="2829013"/>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7" name="Oval 26"/>
          <p:cNvSpPr/>
          <p:nvPr/>
        </p:nvSpPr>
        <p:spPr>
          <a:xfrm>
            <a:off x="5934759" y="2847081"/>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8" name="Oval 27"/>
          <p:cNvSpPr/>
          <p:nvPr/>
        </p:nvSpPr>
        <p:spPr>
          <a:xfrm>
            <a:off x="6118114" y="2837746"/>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2" name="Oval 31"/>
          <p:cNvSpPr/>
          <p:nvPr/>
        </p:nvSpPr>
        <p:spPr>
          <a:xfrm>
            <a:off x="6318640" y="2837746"/>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3" name="Oval 32"/>
          <p:cNvSpPr/>
          <p:nvPr/>
        </p:nvSpPr>
        <p:spPr>
          <a:xfrm>
            <a:off x="6503125" y="2837745"/>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6" name="TextBox 5"/>
          <p:cNvSpPr txBox="1"/>
          <p:nvPr/>
        </p:nvSpPr>
        <p:spPr>
          <a:xfrm>
            <a:off x="7577593" y="1725433"/>
            <a:ext cx="4366836" cy="5078313"/>
          </a:xfrm>
          <a:prstGeom prst="rect">
            <a:avLst/>
          </a:prstGeom>
          <a:noFill/>
        </p:spPr>
        <p:txBody>
          <a:bodyPr wrap="none" rtlCol="0">
            <a:spAutoFit/>
          </a:bodyPr>
          <a:lstStyle/>
          <a:p>
            <a:r>
              <a:rPr lang="en-US" sz="3600" dirty="0" smtClean="0">
                <a:solidFill>
                  <a:schemeClr val="bg1"/>
                </a:solidFill>
              </a:rPr>
              <a:t>Why ESP32?</a:t>
            </a:r>
          </a:p>
          <a:p>
            <a:r>
              <a:rPr lang="en-US" sz="3600" dirty="0">
                <a:solidFill>
                  <a:schemeClr val="bg1"/>
                </a:solidFill>
              </a:rPr>
              <a:t>P</a:t>
            </a:r>
            <a:r>
              <a:rPr lang="en-US" sz="3600" dirty="0" smtClean="0">
                <a:solidFill>
                  <a:schemeClr val="bg1"/>
                </a:solidFill>
              </a:rPr>
              <a:t>owerful $9 processor</a:t>
            </a:r>
          </a:p>
          <a:p>
            <a:r>
              <a:rPr lang="en-US" sz="3600" dirty="0" smtClean="0">
                <a:solidFill>
                  <a:schemeClr val="bg1"/>
                </a:solidFill>
              </a:rPr>
              <a:t>(less $ if from China)</a:t>
            </a:r>
          </a:p>
          <a:p>
            <a:r>
              <a:rPr lang="en-US" sz="3600" dirty="0" smtClean="0">
                <a:solidFill>
                  <a:schemeClr val="bg1"/>
                </a:solidFill>
              </a:rPr>
              <a:t>Wireless antenna</a:t>
            </a:r>
          </a:p>
          <a:p>
            <a:r>
              <a:rPr lang="en-US" sz="3600" dirty="0" smtClean="0">
                <a:solidFill>
                  <a:schemeClr val="bg1"/>
                </a:solidFill>
              </a:rPr>
              <a:t>Strong </a:t>
            </a:r>
            <a:r>
              <a:rPr lang="en-US" sz="3600" dirty="0" err="1">
                <a:solidFill>
                  <a:schemeClr val="bg1"/>
                </a:solidFill>
              </a:rPr>
              <a:t>w</a:t>
            </a:r>
            <a:r>
              <a:rPr lang="en-US" sz="3600" dirty="0" err="1" smtClean="0">
                <a:solidFill>
                  <a:schemeClr val="bg1"/>
                </a:solidFill>
              </a:rPr>
              <a:t>ifi</a:t>
            </a:r>
            <a:r>
              <a:rPr lang="en-US" sz="3600" dirty="0" smtClean="0">
                <a:solidFill>
                  <a:schemeClr val="bg1"/>
                </a:solidFill>
              </a:rPr>
              <a:t> Library</a:t>
            </a:r>
          </a:p>
          <a:p>
            <a:r>
              <a:rPr lang="en-US" sz="3600" dirty="0" smtClean="0">
                <a:solidFill>
                  <a:schemeClr val="bg1"/>
                </a:solidFill>
              </a:rPr>
              <a:t>Arduino based</a:t>
            </a:r>
          </a:p>
          <a:p>
            <a:r>
              <a:rPr lang="en-US" sz="3600" dirty="0" smtClean="0">
                <a:solidFill>
                  <a:schemeClr val="bg1"/>
                </a:solidFill>
              </a:rPr>
              <a:t>Easy to program</a:t>
            </a:r>
          </a:p>
          <a:p>
            <a:r>
              <a:rPr lang="en-US" sz="3600" dirty="0" smtClean="0">
                <a:solidFill>
                  <a:schemeClr val="bg1"/>
                </a:solidFill>
              </a:rPr>
              <a:t>Strong on-board </a:t>
            </a:r>
          </a:p>
          <a:p>
            <a:r>
              <a:rPr lang="en-US" sz="3600" dirty="0">
                <a:solidFill>
                  <a:schemeClr val="bg1"/>
                </a:solidFill>
              </a:rPr>
              <a:t> </a:t>
            </a:r>
            <a:r>
              <a:rPr lang="en-US" sz="3600" dirty="0" smtClean="0">
                <a:solidFill>
                  <a:schemeClr val="bg1"/>
                </a:solidFill>
              </a:rPr>
              <a:t>   3.3v .8A regulator </a:t>
            </a:r>
          </a:p>
        </p:txBody>
      </p:sp>
    </p:spTree>
    <p:extLst>
      <p:ext uri="{BB962C8B-B14F-4D97-AF65-F5344CB8AC3E}">
        <p14:creationId xmlns:p14="http://schemas.microsoft.com/office/powerpoint/2010/main" val="3581992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rotWithShape="1">
          <a:blip r:embed="rId2" cstate="print">
            <a:extLst>
              <a:ext uri="{28A0092B-C50C-407E-A947-70E740481C1C}">
                <a14:useLocalDpi xmlns:a14="http://schemas.microsoft.com/office/drawing/2010/main" val="0"/>
              </a:ext>
            </a:extLst>
          </a:blip>
          <a:srcRect l="16907" t="16068" r="22885" b="17494"/>
          <a:stretch/>
        </p:blipFill>
        <p:spPr>
          <a:xfrm rot="16200000">
            <a:off x="-464831" y="3657950"/>
            <a:ext cx="3665621" cy="1966326"/>
          </a:xfrm>
          <a:prstGeom prst="rect">
            <a:avLst/>
          </a:prstGeom>
        </p:spPr>
      </p:pic>
      <p:sp>
        <p:nvSpPr>
          <p:cNvPr id="2" name="Title 1"/>
          <p:cNvSpPr>
            <a:spLocks noGrp="1"/>
          </p:cNvSpPr>
          <p:nvPr>
            <p:ph type="title"/>
          </p:nvPr>
        </p:nvSpPr>
        <p:spPr>
          <a:xfrm>
            <a:off x="198309" y="80289"/>
            <a:ext cx="9995263" cy="1058631"/>
          </a:xfrm>
        </p:spPr>
        <p:txBody>
          <a:bodyPr/>
          <a:lstStyle/>
          <a:p>
            <a:pPr algn="ctr"/>
            <a:r>
              <a:rPr lang="en-US" dirty="0" smtClean="0"/>
              <a:t>HUB Wiring: Sensor</a:t>
            </a:r>
            <a:r>
              <a:rPr lang="en-US" dirty="0"/>
              <a:t> </a:t>
            </a:r>
            <a:r>
              <a:rPr lang="en-US" dirty="0" smtClean="0"/>
              <a:t>+ Cellular Modem</a:t>
            </a:r>
            <a:endParaRPr lang="en-US" dirty="0"/>
          </a:p>
        </p:txBody>
      </p:sp>
      <p:sp>
        <p:nvSpPr>
          <p:cNvPr id="15" name="Oval 14"/>
          <p:cNvSpPr/>
          <p:nvPr/>
        </p:nvSpPr>
        <p:spPr>
          <a:xfrm>
            <a:off x="3922294" y="2923952"/>
            <a:ext cx="96253" cy="80211"/>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6" name="Oval 15"/>
          <p:cNvSpPr/>
          <p:nvPr/>
        </p:nvSpPr>
        <p:spPr>
          <a:xfrm>
            <a:off x="4275219" y="2923949"/>
            <a:ext cx="96253" cy="80211"/>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8" name="Oval 17"/>
          <p:cNvSpPr/>
          <p:nvPr/>
        </p:nvSpPr>
        <p:spPr>
          <a:xfrm>
            <a:off x="4828671" y="2923937"/>
            <a:ext cx="96253" cy="80211"/>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cxnSp>
        <p:nvCxnSpPr>
          <p:cNvPr id="31" name="Straight Connector 30"/>
          <p:cNvCxnSpPr/>
          <p:nvPr/>
        </p:nvCxnSpPr>
        <p:spPr>
          <a:xfrm>
            <a:off x="2330118" y="3821176"/>
            <a:ext cx="4936956" cy="0"/>
          </a:xfrm>
          <a:prstGeom prst="line">
            <a:avLst/>
          </a:prstGeom>
          <a:ln w="76200">
            <a:solidFill>
              <a:srgbClr val="FFFF00"/>
            </a:solidFill>
          </a:ln>
        </p:spPr>
        <p:style>
          <a:lnRef idx="1">
            <a:schemeClr val="accent4"/>
          </a:lnRef>
          <a:fillRef idx="0">
            <a:schemeClr val="accent4"/>
          </a:fillRef>
          <a:effectRef idx="0">
            <a:schemeClr val="accent4"/>
          </a:effectRef>
          <a:fontRef idx="minor">
            <a:schemeClr val="tx1"/>
          </a:fontRef>
        </p:style>
      </p:cxnSp>
      <p:pic>
        <p:nvPicPr>
          <p:cNvPr id="49" name="Picture 48"/>
          <p:cNvPicPr>
            <a:picLocks noChangeAspect="1"/>
          </p:cNvPicPr>
          <p:nvPr/>
        </p:nvPicPr>
        <p:blipFill rotWithShape="1">
          <a:blip r:embed="rId3" cstate="print">
            <a:extLst>
              <a:ext uri="{28A0092B-C50C-407E-A947-70E740481C1C}">
                <a14:useLocalDpi xmlns:a14="http://schemas.microsoft.com/office/drawing/2010/main" val="0"/>
              </a:ext>
            </a:extLst>
          </a:blip>
          <a:srcRect l="40032" t="33267" r="46412" b="30883"/>
          <a:stretch/>
        </p:blipFill>
        <p:spPr>
          <a:xfrm>
            <a:off x="2654968" y="1340802"/>
            <a:ext cx="1363579" cy="1752877"/>
          </a:xfrm>
          <a:prstGeom prst="rect">
            <a:avLst/>
          </a:prstGeom>
        </p:spPr>
      </p:pic>
      <p:cxnSp>
        <p:nvCxnSpPr>
          <p:cNvPr id="39" name="Straight Connector 38"/>
          <p:cNvCxnSpPr/>
          <p:nvPr/>
        </p:nvCxnSpPr>
        <p:spPr>
          <a:xfrm>
            <a:off x="2314073" y="3267347"/>
            <a:ext cx="5217695" cy="15119"/>
          </a:xfrm>
          <a:prstGeom prst="line">
            <a:avLst/>
          </a:prstGeom>
          <a:ln w="762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2842490" y="2981385"/>
            <a:ext cx="0" cy="2719140"/>
          </a:xfrm>
          <a:prstGeom prst="line">
            <a:avLst/>
          </a:prstGeom>
          <a:ln w="76200">
            <a:solidFill>
              <a:schemeClr val="accent2"/>
            </a:solidFill>
          </a:ln>
        </p:spPr>
        <p:style>
          <a:lnRef idx="1">
            <a:schemeClr val="accent4"/>
          </a:lnRef>
          <a:fillRef idx="0">
            <a:schemeClr val="accent4"/>
          </a:fillRef>
          <a:effectRef idx="0">
            <a:schemeClr val="accent4"/>
          </a:effectRef>
          <a:fontRef idx="minor">
            <a:schemeClr val="tx1"/>
          </a:fontRef>
        </p:style>
      </p:cxnSp>
      <p:cxnSp>
        <p:nvCxnSpPr>
          <p:cNvPr id="26" name="Straight Connector 25"/>
          <p:cNvCxnSpPr/>
          <p:nvPr/>
        </p:nvCxnSpPr>
        <p:spPr>
          <a:xfrm flipH="1">
            <a:off x="3119214" y="2941279"/>
            <a:ext cx="12031" cy="2542677"/>
          </a:xfrm>
          <a:prstGeom prst="line">
            <a:avLst/>
          </a:prstGeom>
          <a:ln w="762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9" name="Straight Connector 28"/>
          <p:cNvCxnSpPr/>
          <p:nvPr/>
        </p:nvCxnSpPr>
        <p:spPr>
          <a:xfrm>
            <a:off x="3488184" y="2929532"/>
            <a:ext cx="0" cy="309460"/>
          </a:xfrm>
          <a:prstGeom prst="line">
            <a:avLst/>
          </a:prstGeom>
          <a:ln w="762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30" name="Straight Connector 29"/>
          <p:cNvCxnSpPr/>
          <p:nvPr/>
        </p:nvCxnSpPr>
        <p:spPr>
          <a:xfrm>
            <a:off x="3871251" y="2957887"/>
            <a:ext cx="0" cy="828757"/>
          </a:xfrm>
          <a:prstGeom prst="line">
            <a:avLst/>
          </a:prstGeom>
          <a:ln w="76200">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a:xfrm flipH="1">
            <a:off x="2330120" y="5710989"/>
            <a:ext cx="7319206" cy="24064"/>
          </a:xfrm>
          <a:prstGeom prst="line">
            <a:avLst/>
          </a:prstGeom>
          <a:ln w="76200">
            <a:solidFill>
              <a:schemeClr val="accent2"/>
            </a:solidFill>
          </a:ln>
        </p:spPr>
        <p:style>
          <a:lnRef idx="1">
            <a:schemeClr val="accent4"/>
          </a:lnRef>
          <a:fillRef idx="0">
            <a:schemeClr val="accent4"/>
          </a:fillRef>
          <a:effectRef idx="0">
            <a:schemeClr val="accent4"/>
          </a:effectRef>
          <a:fontRef idx="minor">
            <a:schemeClr val="tx1"/>
          </a:fontRef>
        </p:style>
      </p:cxnSp>
      <p:cxnSp>
        <p:nvCxnSpPr>
          <p:cNvPr id="72" name="Straight Connector 71"/>
          <p:cNvCxnSpPr/>
          <p:nvPr/>
        </p:nvCxnSpPr>
        <p:spPr>
          <a:xfrm flipH="1" flipV="1">
            <a:off x="2330123" y="5518485"/>
            <a:ext cx="7551814" cy="16041"/>
          </a:xfrm>
          <a:prstGeom prst="line">
            <a:avLst/>
          </a:prstGeom>
          <a:ln w="76200">
            <a:solidFill>
              <a:schemeClr val="tx1"/>
            </a:solidFill>
          </a:ln>
        </p:spPr>
        <p:style>
          <a:lnRef idx="1">
            <a:schemeClr val="accent4"/>
          </a:lnRef>
          <a:fillRef idx="0">
            <a:schemeClr val="accent4"/>
          </a:fillRef>
          <a:effectRef idx="0">
            <a:schemeClr val="accent4"/>
          </a:effectRef>
          <a:fontRef idx="minor">
            <a:schemeClr val="tx1"/>
          </a:fontRef>
        </p:style>
      </p:cxnSp>
      <p:pic>
        <p:nvPicPr>
          <p:cNvPr id="91" name="Picture 90"/>
          <p:cNvPicPr>
            <a:picLocks noChangeAspect="1"/>
          </p:cNvPicPr>
          <p:nvPr/>
        </p:nvPicPr>
        <p:blipFill rotWithShape="1">
          <a:blip r:embed="rId4" cstate="print">
            <a:extLst>
              <a:ext uri="{28A0092B-C50C-407E-A947-70E740481C1C}">
                <a14:useLocalDpi xmlns:a14="http://schemas.microsoft.com/office/drawing/2010/main" val="0"/>
              </a:ext>
            </a:extLst>
          </a:blip>
          <a:srcRect l="31738" t="17977" r="36523" b="24607"/>
          <a:stretch/>
        </p:blipFill>
        <p:spPr>
          <a:xfrm rot="10641254">
            <a:off x="4224177" y="1340802"/>
            <a:ext cx="1922986" cy="1691068"/>
          </a:xfrm>
          <a:prstGeom prst="rect">
            <a:avLst/>
          </a:prstGeom>
        </p:spPr>
      </p:pic>
      <p:cxnSp>
        <p:nvCxnSpPr>
          <p:cNvPr id="99" name="Straight Connector 98"/>
          <p:cNvCxnSpPr/>
          <p:nvPr/>
        </p:nvCxnSpPr>
        <p:spPr>
          <a:xfrm>
            <a:off x="5028226" y="2957887"/>
            <a:ext cx="0" cy="309460"/>
          </a:xfrm>
          <a:prstGeom prst="line">
            <a:avLst/>
          </a:prstGeom>
          <a:ln w="762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01" name="Straight Connector 100"/>
          <p:cNvCxnSpPr/>
          <p:nvPr/>
        </p:nvCxnSpPr>
        <p:spPr>
          <a:xfrm>
            <a:off x="4851919" y="2946501"/>
            <a:ext cx="0" cy="828757"/>
          </a:xfrm>
          <a:prstGeom prst="line">
            <a:avLst/>
          </a:prstGeom>
          <a:ln w="76200">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07" name="Straight Connector 106"/>
          <p:cNvCxnSpPr/>
          <p:nvPr/>
        </p:nvCxnSpPr>
        <p:spPr>
          <a:xfrm flipH="1">
            <a:off x="5213684" y="2909194"/>
            <a:ext cx="21147" cy="2625332"/>
          </a:xfrm>
          <a:prstGeom prst="line">
            <a:avLst/>
          </a:prstGeom>
          <a:ln w="762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8" name="Straight Connector 107"/>
          <p:cNvCxnSpPr/>
          <p:nvPr/>
        </p:nvCxnSpPr>
        <p:spPr>
          <a:xfrm>
            <a:off x="5433290" y="2909194"/>
            <a:ext cx="0" cy="2791331"/>
          </a:xfrm>
          <a:prstGeom prst="line">
            <a:avLst/>
          </a:prstGeom>
          <a:ln w="76200">
            <a:solidFill>
              <a:schemeClr val="accent2"/>
            </a:solidFill>
          </a:ln>
        </p:spPr>
        <p:style>
          <a:lnRef idx="1">
            <a:schemeClr val="accent4"/>
          </a:lnRef>
          <a:fillRef idx="0">
            <a:schemeClr val="accent4"/>
          </a:fillRef>
          <a:effectRef idx="0">
            <a:schemeClr val="accent4"/>
          </a:effectRef>
          <a:fontRef idx="minor">
            <a:schemeClr val="tx1"/>
          </a:fontRef>
        </p:style>
      </p:cxn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0162" t="16195" r="20387" b="16436"/>
          <a:stretch/>
        </p:blipFill>
        <p:spPr>
          <a:xfrm>
            <a:off x="7728405" y="2186336"/>
            <a:ext cx="3757280" cy="2912145"/>
          </a:xfrm>
          <a:prstGeom prst="rect">
            <a:avLst/>
          </a:prstGeom>
        </p:spPr>
      </p:pic>
      <p:cxnSp>
        <p:nvCxnSpPr>
          <p:cNvPr id="24" name="Straight Connector 23"/>
          <p:cNvCxnSpPr/>
          <p:nvPr/>
        </p:nvCxnSpPr>
        <p:spPr>
          <a:xfrm flipH="1">
            <a:off x="9607045" y="4900863"/>
            <a:ext cx="1" cy="834190"/>
          </a:xfrm>
          <a:prstGeom prst="line">
            <a:avLst/>
          </a:prstGeom>
          <a:ln w="76200">
            <a:solidFill>
              <a:schemeClr val="accent2"/>
            </a:solidFill>
          </a:ln>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a:xfrm flipH="1">
            <a:off x="8925259" y="4916905"/>
            <a:ext cx="1" cy="834190"/>
          </a:xfrm>
          <a:prstGeom prst="line">
            <a:avLst/>
          </a:prstGeom>
          <a:ln w="76200">
            <a:solidFill>
              <a:schemeClr val="accent2"/>
            </a:solidFill>
          </a:ln>
        </p:spPr>
        <p:style>
          <a:lnRef idx="1">
            <a:schemeClr val="accent4"/>
          </a:lnRef>
          <a:fillRef idx="0">
            <a:schemeClr val="accent4"/>
          </a:fillRef>
          <a:effectRef idx="0">
            <a:schemeClr val="accent4"/>
          </a:effectRef>
          <a:fontRef idx="minor">
            <a:schemeClr val="tx1"/>
          </a:fontRef>
        </p:style>
      </p:cxnSp>
      <p:cxnSp>
        <p:nvCxnSpPr>
          <p:cNvPr id="34" name="Straight Connector 33"/>
          <p:cNvCxnSpPr/>
          <p:nvPr/>
        </p:nvCxnSpPr>
        <p:spPr>
          <a:xfrm flipH="1">
            <a:off x="9881937" y="4900863"/>
            <a:ext cx="2067" cy="617621"/>
          </a:xfrm>
          <a:prstGeom prst="line">
            <a:avLst/>
          </a:prstGeom>
          <a:ln w="762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44" name="Straight Connector 43"/>
          <p:cNvCxnSpPr/>
          <p:nvPr/>
        </p:nvCxnSpPr>
        <p:spPr>
          <a:xfrm flipV="1">
            <a:off x="2314073" y="4555958"/>
            <a:ext cx="4431632" cy="11176"/>
          </a:xfrm>
          <a:prstGeom prst="line">
            <a:avLst/>
          </a:prstGeom>
          <a:ln w="76200">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45" name="Straight Connector 44"/>
          <p:cNvCxnSpPr/>
          <p:nvPr/>
        </p:nvCxnSpPr>
        <p:spPr>
          <a:xfrm flipV="1">
            <a:off x="2289195" y="4732421"/>
            <a:ext cx="4328173" cy="3155"/>
          </a:xfrm>
          <a:prstGeom prst="line">
            <a:avLst/>
          </a:prstGeom>
          <a:ln w="762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50" name="Straight Connector 49"/>
          <p:cNvCxnSpPr/>
          <p:nvPr/>
        </p:nvCxnSpPr>
        <p:spPr>
          <a:xfrm flipH="1">
            <a:off x="6745706" y="1554755"/>
            <a:ext cx="20052" cy="3038651"/>
          </a:xfrm>
          <a:prstGeom prst="line">
            <a:avLst/>
          </a:prstGeom>
          <a:ln w="76200">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53" name="Straight Connector 52"/>
          <p:cNvCxnSpPr/>
          <p:nvPr/>
        </p:nvCxnSpPr>
        <p:spPr>
          <a:xfrm>
            <a:off x="6717627" y="1554755"/>
            <a:ext cx="2619844" cy="0"/>
          </a:xfrm>
          <a:prstGeom prst="line">
            <a:avLst/>
          </a:prstGeom>
          <a:ln w="76200">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54" name="Straight Connector 53"/>
          <p:cNvCxnSpPr/>
          <p:nvPr/>
        </p:nvCxnSpPr>
        <p:spPr>
          <a:xfrm>
            <a:off x="9309399" y="1522671"/>
            <a:ext cx="28072" cy="827497"/>
          </a:xfrm>
          <a:prstGeom prst="line">
            <a:avLst/>
          </a:prstGeom>
          <a:ln w="76200">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58" name="Straight Connector 57"/>
          <p:cNvCxnSpPr/>
          <p:nvPr/>
        </p:nvCxnSpPr>
        <p:spPr>
          <a:xfrm flipH="1">
            <a:off x="6617369" y="1419726"/>
            <a:ext cx="8020" cy="3335607"/>
          </a:xfrm>
          <a:prstGeom prst="line">
            <a:avLst/>
          </a:prstGeom>
          <a:ln w="762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66" name="Straight Connector 65"/>
          <p:cNvCxnSpPr/>
          <p:nvPr/>
        </p:nvCxnSpPr>
        <p:spPr>
          <a:xfrm>
            <a:off x="9509924" y="1393005"/>
            <a:ext cx="8023" cy="957163"/>
          </a:xfrm>
          <a:prstGeom prst="line">
            <a:avLst/>
          </a:prstGeom>
          <a:ln w="762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89" name="Straight Connector 88"/>
          <p:cNvCxnSpPr/>
          <p:nvPr/>
        </p:nvCxnSpPr>
        <p:spPr>
          <a:xfrm>
            <a:off x="6574220" y="1411705"/>
            <a:ext cx="2943727" cy="1"/>
          </a:xfrm>
          <a:prstGeom prst="line">
            <a:avLst/>
          </a:prstGeom>
          <a:ln w="762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09" name="Straight Connector 108"/>
          <p:cNvCxnSpPr/>
          <p:nvPr/>
        </p:nvCxnSpPr>
        <p:spPr>
          <a:xfrm flipH="1">
            <a:off x="7474648" y="2029326"/>
            <a:ext cx="8994" cy="1261519"/>
          </a:xfrm>
          <a:prstGeom prst="line">
            <a:avLst/>
          </a:prstGeom>
          <a:ln w="762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10" name="Straight Connector 109"/>
          <p:cNvCxnSpPr/>
          <p:nvPr/>
        </p:nvCxnSpPr>
        <p:spPr>
          <a:xfrm>
            <a:off x="7474648" y="2055369"/>
            <a:ext cx="939922" cy="11386"/>
          </a:xfrm>
          <a:prstGeom prst="line">
            <a:avLst/>
          </a:prstGeom>
          <a:ln w="762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15" name="Straight Connector 114"/>
          <p:cNvCxnSpPr/>
          <p:nvPr/>
        </p:nvCxnSpPr>
        <p:spPr>
          <a:xfrm>
            <a:off x="8390021" y="2017940"/>
            <a:ext cx="0" cy="309460"/>
          </a:xfrm>
          <a:prstGeom prst="line">
            <a:avLst/>
          </a:prstGeom>
          <a:ln w="762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17" name="Straight Connector 116"/>
          <p:cNvCxnSpPr/>
          <p:nvPr/>
        </p:nvCxnSpPr>
        <p:spPr>
          <a:xfrm>
            <a:off x="7258235" y="1804737"/>
            <a:ext cx="0" cy="2028183"/>
          </a:xfrm>
          <a:prstGeom prst="line">
            <a:avLst/>
          </a:prstGeom>
          <a:ln w="76200">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19" name="Straight Connector 118"/>
          <p:cNvCxnSpPr/>
          <p:nvPr/>
        </p:nvCxnSpPr>
        <p:spPr>
          <a:xfrm>
            <a:off x="7258235" y="1812758"/>
            <a:ext cx="1268144" cy="8021"/>
          </a:xfrm>
          <a:prstGeom prst="line">
            <a:avLst/>
          </a:prstGeom>
          <a:ln w="76200">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22" name="Straight Connector 121"/>
          <p:cNvCxnSpPr/>
          <p:nvPr/>
        </p:nvCxnSpPr>
        <p:spPr>
          <a:xfrm>
            <a:off x="8526379" y="1771957"/>
            <a:ext cx="8021" cy="578211"/>
          </a:xfrm>
          <a:prstGeom prst="line">
            <a:avLst/>
          </a:prstGeom>
          <a:ln w="76200">
            <a:solidFill>
              <a:srgbClr val="FFFF00"/>
            </a:solidFill>
          </a:ln>
        </p:spPr>
        <p:style>
          <a:lnRef idx="1">
            <a:schemeClr val="accent4"/>
          </a:lnRef>
          <a:fillRef idx="0">
            <a:schemeClr val="accent4"/>
          </a:fillRef>
          <a:effectRef idx="0">
            <a:schemeClr val="accent4"/>
          </a:effectRef>
          <a:fontRef idx="minor">
            <a:schemeClr val="tx1"/>
          </a:fontRef>
        </p:style>
      </p:cxnSp>
      <p:sp>
        <p:nvSpPr>
          <p:cNvPr id="12" name="Oval 11"/>
          <p:cNvSpPr/>
          <p:nvPr/>
        </p:nvSpPr>
        <p:spPr>
          <a:xfrm>
            <a:off x="2762279" y="2808302"/>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2" name="Oval 51"/>
          <p:cNvSpPr/>
          <p:nvPr/>
        </p:nvSpPr>
        <p:spPr>
          <a:xfrm>
            <a:off x="3118242" y="2798961"/>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6" name="Oval 55"/>
          <p:cNvSpPr/>
          <p:nvPr/>
        </p:nvSpPr>
        <p:spPr>
          <a:xfrm>
            <a:off x="3466182" y="2814270"/>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7" name="Oval 56"/>
          <p:cNvSpPr/>
          <p:nvPr/>
        </p:nvSpPr>
        <p:spPr>
          <a:xfrm>
            <a:off x="3821056" y="2814270"/>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9" name="Oval 58"/>
          <p:cNvSpPr/>
          <p:nvPr/>
        </p:nvSpPr>
        <p:spPr>
          <a:xfrm>
            <a:off x="4771708" y="2856422"/>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60" name="Oval 59"/>
          <p:cNvSpPr/>
          <p:nvPr/>
        </p:nvSpPr>
        <p:spPr>
          <a:xfrm>
            <a:off x="4955063" y="2847087"/>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61" name="Oval 60"/>
          <p:cNvSpPr/>
          <p:nvPr/>
        </p:nvSpPr>
        <p:spPr>
          <a:xfrm>
            <a:off x="5155589" y="2847087"/>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62" name="Oval 61"/>
          <p:cNvSpPr/>
          <p:nvPr/>
        </p:nvSpPr>
        <p:spPr>
          <a:xfrm>
            <a:off x="5340074" y="2847086"/>
            <a:ext cx="160421" cy="135029"/>
          </a:xfrm>
          <a:prstGeom prst="ellipse">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cxnSp>
        <p:nvCxnSpPr>
          <p:cNvPr id="65" name="Elbow Connector 64"/>
          <p:cNvCxnSpPr/>
          <p:nvPr/>
        </p:nvCxnSpPr>
        <p:spPr>
          <a:xfrm flipV="1">
            <a:off x="2314073" y="1272209"/>
            <a:ext cx="7895402" cy="2949655"/>
          </a:xfrm>
          <a:prstGeom prst="bentConnector3">
            <a:avLst>
              <a:gd name="adj1" fmla="val 52518"/>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0177600" y="1226012"/>
            <a:ext cx="15972" cy="1124156"/>
          </a:xfrm>
          <a:prstGeom prst="line">
            <a:avLst/>
          </a:prstGeom>
          <a:ln w="76200">
            <a:solidFill>
              <a:schemeClr val="bg1"/>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46124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Theory of Operation</a:t>
            </a:r>
            <a:endParaRPr lang="en-US" dirty="0"/>
          </a:p>
        </p:txBody>
      </p:sp>
      <p:sp>
        <p:nvSpPr>
          <p:cNvPr id="3" name="Content Placeholder 2"/>
          <p:cNvSpPr>
            <a:spLocks noGrp="1"/>
          </p:cNvSpPr>
          <p:nvPr>
            <p:ph idx="1"/>
          </p:nvPr>
        </p:nvSpPr>
        <p:spPr>
          <a:xfrm>
            <a:off x="208547" y="1235242"/>
            <a:ext cx="11887200" cy="5406189"/>
          </a:xfrm>
        </p:spPr>
        <p:txBody>
          <a:bodyPr/>
          <a:lstStyle/>
          <a:p>
            <a:r>
              <a:rPr lang="en-US" sz="3200" dirty="0"/>
              <a:t>Sensors are set up as wireless access point AP servers</a:t>
            </a:r>
          </a:p>
          <a:p>
            <a:pPr marL="0" indent="0">
              <a:buNone/>
            </a:pPr>
            <a:r>
              <a:rPr lang="en-US" sz="3200" dirty="0"/>
              <a:t>        * They return data upon receiving http GET requests</a:t>
            </a:r>
          </a:p>
          <a:p>
            <a:endParaRPr lang="en-US" sz="3200" dirty="0" smtClean="0"/>
          </a:p>
          <a:p>
            <a:r>
              <a:rPr lang="en-US" sz="3200" dirty="0" smtClean="0"/>
              <a:t>HUB is base unit (gateway) with cellular modem and processor</a:t>
            </a:r>
            <a:endParaRPr lang="en-US" sz="3200" dirty="0"/>
          </a:p>
          <a:p>
            <a:pPr marL="0" indent="0">
              <a:buNone/>
            </a:pPr>
            <a:r>
              <a:rPr lang="en-US" sz="3200" dirty="0" smtClean="0"/>
              <a:t>        * It can function alone or collect sensor data using http </a:t>
            </a:r>
          </a:p>
          <a:p>
            <a:pPr lvl="1"/>
            <a:endParaRPr lang="en-US" sz="3200" dirty="0" smtClean="0"/>
          </a:p>
          <a:p>
            <a:r>
              <a:rPr lang="en-US" sz="3200" dirty="0" smtClean="0"/>
              <a:t>HUB transmits data hourly in JSON format</a:t>
            </a:r>
          </a:p>
          <a:p>
            <a:pPr marL="457200" lvl="1" indent="0">
              <a:buNone/>
            </a:pPr>
            <a:r>
              <a:rPr lang="en-US" sz="3200" dirty="0"/>
              <a:t> </a:t>
            </a:r>
            <a:r>
              <a:rPr lang="en-US" sz="3200" dirty="0" smtClean="0"/>
              <a:t>     </a:t>
            </a:r>
          </a:p>
          <a:p>
            <a:r>
              <a:rPr lang="en-US" sz="3200" dirty="0" smtClean="0"/>
              <a:t>Messages require 1.333 kB for data and overhead.  </a:t>
            </a:r>
          </a:p>
          <a:p>
            <a:pPr marL="914400" lvl="2" indent="0">
              <a:buNone/>
            </a:pPr>
            <a:r>
              <a:rPr lang="en-US" sz="3200" dirty="0" smtClean="0"/>
              <a:t>* 1.333 kB x 24 </a:t>
            </a:r>
            <a:r>
              <a:rPr lang="en-US" sz="3200" dirty="0" err="1" smtClean="0"/>
              <a:t>hrs</a:t>
            </a:r>
            <a:r>
              <a:rPr lang="en-US" sz="3200" dirty="0" smtClean="0"/>
              <a:t> x 31 days = 992kB / month</a:t>
            </a:r>
          </a:p>
          <a:p>
            <a:pPr marL="914400" lvl="2" indent="0">
              <a:buNone/>
            </a:pPr>
            <a:endParaRPr lang="en-US" sz="3200" dirty="0" smtClean="0"/>
          </a:p>
        </p:txBody>
      </p:sp>
    </p:spTree>
    <p:extLst>
      <p:ext uri="{BB962C8B-B14F-4D97-AF65-F5344CB8AC3E}">
        <p14:creationId xmlns:p14="http://schemas.microsoft.com/office/powerpoint/2010/main" val="2071276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098" y="0"/>
            <a:ext cx="11208055" cy="1235094"/>
          </a:xfrm>
        </p:spPr>
        <p:txBody>
          <a:bodyPr/>
          <a:lstStyle/>
          <a:p>
            <a:pPr algn="ctr"/>
            <a:r>
              <a:rPr lang="en-US" dirty="0" smtClean="0"/>
              <a:t>JSON:  Human Readable Data</a:t>
            </a:r>
            <a:endParaRPr lang="en-US" dirty="0"/>
          </a:p>
        </p:txBody>
      </p:sp>
      <p:sp>
        <p:nvSpPr>
          <p:cNvPr id="3" name="Content Placeholder 2"/>
          <p:cNvSpPr>
            <a:spLocks noGrp="1"/>
          </p:cNvSpPr>
          <p:nvPr>
            <p:ph idx="1"/>
          </p:nvPr>
        </p:nvSpPr>
        <p:spPr>
          <a:xfrm>
            <a:off x="838200" y="1315453"/>
            <a:ext cx="10515600" cy="4861510"/>
          </a:xfrm>
        </p:spPr>
        <p:txBody>
          <a:bodyPr/>
          <a:lstStyle/>
          <a:p>
            <a:r>
              <a:rPr lang="en-US" sz="3200" dirty="0" smtClean="0"/>
              <a:t>JSON – JavaScript Object Notation</a:t>
            </a:r>
          </a:p>
          <a:p>
            <a:endParaRPr lang="en-US" sz="3200" dirty="0" smtClean="0"/>
          </a:p>
          <a:p>
            <a:r>
              <a:rPr lang="en-US" sz="3200" dirty="0" smtClean="0"/>
              <a:t>Simple format is {</a:t>
            </a:r>
            <a:r>
              <a:rPr lang="en-US" sz="3200" dirty="0" err="1" smtClean="0"/>
              <a:t>label:data,label:data</a:t>
            </a:r>
            <a:r>
              <a:rPr lang="en-US" sz="3200" dirty="0" smtClean="0"/>
              <a:t>}</a:t>
            </a:r>
          </a:p>
          <a:p>
            <a:pPr lvl="1"/>
            <a:r>
              <a:rPr lang="en-US" sz="3200" dirty="0" smtClean="0"/>
              <a:t>Example: {“temperature”:”57”,”humidity”:”62”}</a:t>
            </a:r>
          </a:p>
          <a:p>
            <a:pPr lvl="1"/>
            <a:endParaRPr lang="en-US" sz="3200" dirty="0"/>
          </a:p>
          <a:p>
            <a:r>
              <a:rPr lang="en-US" sz="3200" dirty="0" smtClean="0"/>
              <a:t>IFTTT allows only 3 values, but we need more</a:t>
            </a:r>
          </a:p>
          <a:p>
            <a:pPr lvl="1"/>
            <a:r>
              <a:rPr lang="en-US" sz="3200" dirty="0" smtClean="0"/>
              <a:t>Workaround: send all our values as one:</a:t>
            </a:r>
          </a:p>
          <a:p>
            <a:pPr marL="457200" lvl="1" indent="0">
              <a:buNone/>
            </a:pPr>
            <a:r>
              <a:rPr lang="en-US" sz="3200" dirty="0" smtClean="0"/>
              <a:t>	</a:t>
            </a:r>
          </a:p>
          <a:p>
            <a:pPr marL="457200" lvl="1" indent="0">
              <a:buNone/>
            </a:pPr>
            <a:r>
              <a:rPr lang="en-US" sz="3200" dirty="0" smtClean="0"/>
              <a:t>    {“Value1”:”57,57,56,58,-62,62,64,62,57”}</a:t>
            </a:r>
          </a:p>
        </p:txBody>
      </p:sp>
    </p:spTree>
    <p:extLst>
      <p:ext uri="{BB962C8B-B14F-4D97-AF65-F5344CB8AC3E}">
        <p14:creationId xmlns:p14="http://schemas.microsoft.com/office/powerpoint/2010/main" val="3939779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1023178" cy="963639"/>
          </a:xfrm>
        </p:spPr>
        <p:txBody>
          <a:bodyPr/>
          <a:lstStyle/>
          <a:p>
            <a:r>
              <a:rPr lang="en-US" dirty="0" smtClean="0"/>
              <a:t>Hologram Provides Cellular Path to Cloud</a:t>
            </a:r>
            <a:endParaRPr lang="en-US" dirty="0"/>
          </a:p>
        </p:txBody>
      </p:sp>
      <p:sp>
        <p:nvSpPr>
          <p:cNvPr id="12" name="Rectangle 11"/>
          <p:cNvSpPr/>
          <p:nvPr/>
        </p:nvSpPr>
        <p:spPr>
          <a:xfrm>
            <a:off x="537113" y="427554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HUB</a:t>
            </a:r>
          </a:p>
        </p:txBody>
      </p:sp>
      <p:sp>
        <p:nvSpPr>
          <p:cNvPr id="18" name="Rectangle 17"/>
          <p:cNvSpPr/>
          <p:nvPr/>
        </p:nvSpPr>
        <p:spPr>
          <a:xfrm>
            <a:off x="4148729" y="1355558"/>
            <a:ext cx="1211180" cy="133576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IFTTT</a:t>
            </a:r>
          </a:p>
        </p:txBody>
      </p:sp>
      <p:sp>
        <p:nvSpPr>
          <p:cNvPr id="19" name="Rectangle 18"/>
          <p:cNvSpPr/>
          <p:nvPr/>
        </p:nvSpPr>
        <p:spPr>
          <a:xfrm>
            <a:off x="536816" y="1355558"/>
            <a:ext cx="2013582"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Hologram</a:t>
            </a:r>
          </a:p>
          <a:p>
            <a:pPr algn="ctr"/>
            <a:r>
              <a:rPr lang="en-US" sz="3200" dirty="0" smtClean="0">
                <a:solidFill>
                  <a:schemeClr val="tx1"/>
                </a:solidFill>
              </a:rPr>
              <a:t>(Cellular)</a:t>
            </a:r>
          </a:p>
        </p:txBody>
      </p:sp>
      <p:sp>
        <p:nvSpPr>
          <p:cNvPr id="23" name="Rectangle 22"/>
          <p:cNvSpPr/>
          <p:nvPr/>
        </p:nvSpPr>
        <p:spPr>
          <a:xfrm>
            <a:off x="6413318" y="2370250"/>
            <a:ext cx="2297654" cy="79806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Mail</a:t>
            </a:r>
          </a:p>
        </p:txBody>
      </p:sp>
      <p:sp>
        <p:nvSpPr>
          <p:cNvPr id="27" name="Rectangle 26"/>
          <p:cNvSpPr/>
          <p:nvPr/>
        </p:nvSpPr>
        <p:spPr>
          <a:xfrm>
            <a:off x="6419495" y="4323669"/>
            <a:ext cx="2313696" cy="2318014"/>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Cellphone Widget</a:t>
            </a:r>
          </a:p>
          <a:p>
            <a:pPr algn="ctr"/>
            <a:endParaRPr lang="en-US" sz="3200" dirty="0" smtClean="0">
              <a:solidFill>
                <a:schemeClr val="tx1"/>
              </a:solidFill>
            </a:endParaRPr>
          </a:p>
        </p:txBody>
      </p:sp>
      <p:sp>
        <p:nvSpPr>
          <p:cNvPr id="26" name="Up Arrow 25"/>
          <p:cNvSpPr/>
          <p:nvPr/>
        </p:nvSpPr>
        <p:spPr>
          <a:xfrm>
            <a:off x="385711"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8" name="Up Arrow 27"/>
          <p:cNvSpPr/>
          <p:nvPr/>
        </p:nvSpPr>
        <p:spPr>
          <a:xfrm>
            <a:off x="1319465"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9" name="Rectangle 28"/>
          <p:cNvSpPr/>
          <p:nvPr/>
        </p:nvSpPr>
        <p:spPr>
          <a:xfrm>
            <a:off x="8892860" y="4332861"/>
            <a:ext cx="2436794" cy="22964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30" name="Up Arrow 29"/>
          <p:cNvSpPr/>
          <p:nvPr/>
        </p:nvSpPr>
        <p:spPr>
          <a:xfrm>
            <a:off x="2221832"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0" name="Rectangle 39"/>
          <p:cNvSpPr/>
          <p:nvPr/>
        </p:nvSpPr>
        <p:spPr>
          <a:xfrm>
            <a:off x="497004" y="5409074"/>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1" name="Rectangle 40"/>
          <p:cNvSpPr/>
          <p:nvPr/>
        </p:nvSpPr>
        <p:spPr>
          <a:xfrm>
            <a:off x="813834" y="567665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2" name="Rectangle 41"/>
          <p:cNvSpPr/>
          <p:nvPr/>
        </p:nvSpPr>
        <p:spPr>
          <a:xfrm>
            <a:off x="1431753" y="5968105"/>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Sensors</a:t>
            </a:r>
          </a:p>
        </p:txBody>
      </p:sp>
      <p:sp>
        <p:nvSpPr>
          <p:cNvPr id="43" name="Up Arrow 42"/>
          <p:cNvSpPr/>
          <p:nvPr/>
        </p:nvSpPr>
        <p:spPr>
          <a:xfrm>
            <a:off x="1357409" y="3178734"/>
            <a:ext cx="396743" cy="1090030"/>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7" name="Up Arrow 46"/>
          <p:cNvSpPr/>
          <p:nvPr/>
        </p:nvSpPr>
        <p:spPr>
          <a:xfrm rot="5400000">
            <a:off x="3154130" y="1268243"/>
            <a:ext cx="396743" cy="1548366"/>
          </a:xfrm>
          <a:prstGeom prst="upArrow">
            <a:avLst/>
          </a:prstGeom>
          <a:solidFill>
            <a:schemeClr val="tx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1" name="Up Arrow 50"/>
          <p:cNvSpPr/>
          <p:nvPr/>
        </p:nvSpPr>
        <p:spPr>
          <a:xfrm rot="5400000">
            <a:off x="5691329" y="2062107"/>
            <a:ext cx="396743" cy="1059589"/>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6" name="Up Arrow 55"/>
          <p:cNvSpPr/>
          <p:nvPr/>
        </p:nvSpPr>
        <p:spPr>
          <a:xfrm rot="10800000">
            <a:off x="7377970" y="3168316"/>
            <a:ext cx="396743" cy="89272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5" name="Oval 24"/>
          <p:cNvSpPr/>
          <p:nvPr/>
        </p:nvSpPr>
        <p:spPr>
          <a:xfrm>
            <a:off x="140066" y="834180"/>
            <a:ext cx="2743199" cy="2951757"/>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2" name="Rectangle 31"/>
          <p:cNvSpPr/>
          <p:nvPr/>
        </p:nvSpPr>
        <p:spPr>
          <a:xfrm>
            <a:off x="264695" y="4275543"/>
            <a:ext cx="5261810" cy="249480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3" name="Isosceles Triangle 32"/>
          <p:cNvSpPr/>
          <p:nvPr/>
        </p:nvSpPr>
        <p:spPr>
          <a:xfrm>
            <a:off x="264695" y="3750294"/>
            <a:ext cx="5325979" cy="525249"/>
          </a:xfrm>
          <a:prstGeom prst="triangle">
            <a:avLst/>
          </a:prstGeom>
          <a:solidFill>
            <a:srgbClr val="FFFFFF"/>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4" name="Isosceles Triangle 33"/>
          <p:cNvSpPr/>
          <p:nvPr/>
        </p:nvSpPr>
        <p:spPr>
          <a:xfrm>
            <a:off x="6312568" y="3798420"/>
            <a:ext cx="5117433" cy="525249"/>
          </a:xfrm>
          <a:prstGeom prst="triangle">
            <a:avLst/>
          </a:prstGeom>
          <a:solidFill>
            <a:srgbClr val="FFFF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9878643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96779" y="1098884"/>
            <a:ext cx="11823032" cy="5090779"/>
          </a:xfrm>
        </p:spPr>
        <p:txBody>
          <a:bodyPr/>
          <a:lstStyle/>
          <a:p>
            <a:r>
              <a:rPr lang="en-US" sz="3200" dirty="0" smtClean="0">
                <a:solidFill>
                  <a:srgbClr val="FFFFFF"/>
                </a:solidFill>
              </a:rPr>
              <a:t>Hologram enables connection and management of devices worldwide</a:t>
            </a:r>
          </a:p>
          <a:p>
            <a:pPr marL="0" indent="0">
              <a:buNone/>
            </a:pPr>
            <a:endParaRPr lang="en-US" sz="3200" dirty="0" smtClean="0">
              <a:solidFill>
                <a:srgbClr val="FFFFFF"/>
              </a:solidFill>
            </a:endParaRPr>
          </a:p>
          <a:p>
            <a:pPr lvl="1"/>
            <a:r>
              <a:rPr lang="en-US" sz="3200" dirty="0" smtClean="0">
                <a:solidFill>
                  <a:srgbClr val="FFFFFF"/>
                </a:solidFill>
              </a:rPr>
              <a:t>Claim 470+ global cellular networks  </a:t>
            </a:r>
          </a:p>
          <a:p>
            <a:pPr lvl="1"/>
            <a:endParaRPr lang="en-US" sz="3200" dirty="0" smtClean="0">
              <a:solidFill>
                <a:srgbClr val="FFFFFF"/>
              </a:solidFill>
            </a:endParaRPr>
          </a:p>
          <a:p>
            <a:r>
              <a:rPr lang="en-US" sz="3200" dirty="0" smtClean="0">
                <a:solidFill>
                  <a:srgbClr val="FFFFFF"/>
                </a:solidFill>
              </a:rPr>
              <a:t>Hologram </a:t>
            </a:r>
            <a:r>
              <a:rPr lang="en-US" sz="3200" dirty="0">
                <a:solidFill>
                  <a:srgbClr val="FFFFFF"/>
                </a:solidFill>
              </a:rPr>
              <a:t>offers free pilot </a:t>
            </a:r>
            <a:r>
              <a:rPr lang="en-US" sz="3200" dirty="0" err="1">
                <a:solidFill>
                  <a:srgbClr val="FFFFFF"/>
                </a:solidFill>
              </a:rPr>
              <a:t>ioT</a:t>
            </a:r>
            <a:r>
              <a:rPr lang="en-US" sz="3200" dirty="0">
                <a:solidFill>
                  <a:srgbClr val="FFFFFF"/>
                </a:solidFill>
              </a:rPr>
              <a:t> SIM card which </a:t>
            </a:r>
            <a:r>
              <a:rPr lang="en-US" sz="3200" dirty="0" smtClean="0">
                <a:solidFill>
                  <a:srgbClr val="FFFFFF"/>
                </a:solidFill>
              </a:rPr>
              <a:t>includes 1MB/</a:t>
            </a:r>
            <a:r>
              <a:rPr lang="en-US" sz="3200" dirty="0" err="1" smtClean="0">
                <a:solidFill>
                  <a:srgbClr val="FFFFFF"/>
                </a:solidFill>
              </a:rPr>
              <a:t>mo</a:t>
            </a:r>
            <a:endParaRPr lang="en-US" sz="3200" dirty="0" smtClean="0">
              <a:solidFill>
                <a:srgbClr val="FFFFFF"/>
              </a:solidFill>
            </a:endParaRPr>
          </a:p>
          <a:p>
            <a:pPr marL="0" indent="0">
              <a:buNone/>
            </a:pPr>
            <a:endParaRPr lang="en-US" sz="3200" dirty="0">
              <a:solidFill>
                <a:srgbClr val="FFFFFF"/>
              </a:solidFill>
            </a:endParaRPr>
          </a:p>
          <a:p>
            <a:pPr lvl="1"/>
            <a:r>
              <a:rPr lang="en-US" sz="3200" dirty="0" smtClean="0">
                <a:solidFill>
                  <a:srgbClr val="FFFFFF"/>
                </a:solidFill>
              </a:rPr>
              <a:t>Additional cards cost $1.50/month plus $.</a:t>
            </a:r>
            <a:r>
              <a:rPr lang="en-US" sz="3200" dirty="0">
                <a:solidFill>
                  <a:srgbClr val="FFFFFF"/>
                </a:solidFill>
              </a:rPr>
              <a:t>4</a:t>
            </a:r>
            <a:r>
              <a:rPr lang="en-US" sz="3200" dirty="0" smtClean="0">
                <a:solidFill>
                  <a:srgbClr val="FFFFFF"/>
                </a:solidFill>
              </a:rPr>
              <a:t>0 per MB</a:t>
            </a:r>
          </a:p>
          <a:p>
            <a:pPr lvl="1"/>
            <a:endParaRPr lang="en-US" sz="3200" dirty="0" smtClean="0">
              <a:solidFill>
                <a:srgbClr val="FFFFFF"/>
              </a:solidFill>
            </a:endParaRPr>
          </a:p>
          <a:p>
            <a:pPr lvl="1"/>
            <a:r>
              <a:rPr lang="en-US" sz="3200" dirty="0" smtClean="0">
                <a:solidFill>
                  <a:srgbClr val="FFFFFF"/>
                </a:solidFill>
              </a:rPr>
              <a:t>Each card includes mini (2FF), micro (3FF), Nano (4FF) size</a:t>
            </a:r>
          </a:p>
          <a:p>
            <a:pPr marL="457200" lvl="1" indent="0">
              <a:buNone/>
            </a:pPr>
            <a:endParaRPr lang="en-US" sz="3200" dirty="0" smtClean="0">
              <a:solidFill>
                <a:srgbClr val="FFFFFF"/>
              </a:solidFill>
            </a:endParaRPr>
          </a:p>
          <a:p>
            <a:pPr lvl="1"/>
            <a:endParaRPr lang="en-US" sz="3200" dirty="0" smtClean="0">
              <a:solidFill>
                <a:srgbClr val="FFFFFF"/>
              </a:solidFill>
            </a:endParaRPr>
          </a:p>
          <a:p>
            <a:endParaRPr lang="en-US" sz="3200" dirty="0" smtClean="0">
              <a:solidFill>
                <a:srgbClr val="FFFFFF"/>
              </a:solidFill>
            </a:endParaRPr>
          </a:p>
          <a:p>
            <a:pPr lvl="1"/>
            <a:endParaRPr lang="en-US" sz="3200" dirty="0">
              <a:solidFill>
                <a:srgbClr val="FFFFFF"/>
              </a:solidFill>
            </a:endParaRPr>
          </a:p>
          <a:p>
            <a:endParaRPr lang="en-US" sz="3200" dirty="0" smtClean="0">
              <a:solidFill>
                <a:srgbClr val="FFFFFF"/>
              </a:solidFill>
            </a:endParaRPr>
          </a:p>
          <a:p>
            <a:pPr lvl="1"/>
            <a:endParaRPr lang="en-US" sz="3200" dirty="0">
              <a:solidFill>
                <a:srgbClr val="FFFFFF"/>
              </a:solidFill>
            </a:endParaRPr>
          </a:p>
        </p:txBody>
      </p:sp>
      <p:sp>
        <p:nvSpPr>
          <p:cNvPr id="7" name="Title 1"/>
          <p:cNvSpPr>
            <a:spLocks noGrp="1"/>
          </p:cNvSpPr>
          <p:nvPr>
            <p:ph type="title"/>
          </p:nvPr>
        </p:nvSpPr>
        <p:spPr>
          <a:xfrm>
            <a:off x="0" y="0"/>
            <a:ext cx="11552567" cy="963639"/>
          </a:xfrm>
        </p:spPr>
        <p:txBody>
          <a:bodyPr/>
          <a:lstStyle/>
          <a:p>
            <a:pPr algn="ctr"/>
            <a:r>
              <a:rPr lang="en-US" dirty="0" smtClean="0"/>
              <a:t>Hologram: Cellular Connectivity to the Cloud</a:t>
            </a:r>
            <a:endParaRPr lang="en-US" dirty="0"/>
          </a:p>
        </p:txBody>
      </p:sp>
    </p:spTree>
    <p:extLst>
      <p:ext uri="{BB962C8B-B14F-4D97-AF65-F5344CB8AC3E}">
        <p14:creationId xmlns:p14="http://schemas.microsoft.com/office/powerpoint/2010/main" val="1010811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1023178" cy="963639"/>
          </a:xfrm>
        </p:spPr>
        <p:txBody>
          <a:bodyPr/>
          <a:lstStyle/>
          <a:p>
            <a:pPr algn="ctr"/>
            <a:r>
              <a:rPr lang="en-US" dirty="0" smtClean="0"/>
              <a:t>IFTTT Links (Disparate) Services</a:t>
            </a:r>
            <a:endParaRPr lang="en-US" dirty="0"/>
          </a:p>
        </p:txBody>
      </p:sp>
      <p:sp>
        <p:nvSpPr>
          <p:cNvPr id="12" name="Rectangle 11"/>
          <p:cNvSpPr/>
          <p:nvPr/>
        </p:nvSpPr>
        <p:spPr>
          <a:xfrm>
            <a:off x="537113" y="427554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HUB</a:t>
            </a:r>
          </a:p>
        </p:txBody>
      </p:sp>
      <p:sp>
        <p:nvSpPr>
          <p:cNvPr id="18" name="Rectangle 17"/>
          <p:cNvSpPr/>
          <p:nvPr/>
        </p:nvSpPr>
        <p:spPr>
          <a:xfrm>
            <a:off x="4148729" y="1355558"/>
            <a:ext cx="1211180" cy="133576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IFTTT</a:t>
            </a:r>
          </a:p>
        </p:txBody>
      </p:sp>
      <p:sp>
        <p:nvSpPr>
          <p:cNvPr id="19" name="Rectangle 18"/>
          <p:cNvSpPr/>
          <p:nvPr/>
        </p:nvSpPr>
        <p:spPr>
          <a:xfrm>
            <a:off x="536816" y="1355558"/>
            <a:ext cx="2013582"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Hologram</a:t>
            </a:r>
          </a:p>
          <a:p>
            <a:pPr algn="ctr"/>
            <a:r>
              <a:rPr lang="en-US" sz="3200" dirty="0" smtClean="0">
                <a:solidFill>
                  <a:schemeClr val="tx1"/>
                </a:solidFill>
              </a:rPr>
              <a:t>(Cellular)</a:t>
            </a:r>
          </a:p>
        </p:txBody>
      </p:sp>
      <p:sp>
        <p:nvSpPr>
          <p:cNvPr id="23" name="Rectangle 22"/>
          <p:cNvSpPr/>
          <p:nvPr/>
        </p:nvSpPr>
        <p:spPr>
          <a:xfrm>
            <a:off x="6413318" y="2370250"/>
            <a:ext cx="2297654" cy="79806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Mail</a:t>
            </a:r>
          </a:p>
        </p:txBody>
      </p:sp>
      <p:sp>
        <p:nvSpPr>
          <p:cNvPr id="27" name="Rectangle 26"/>
          <p:cNvSpPr/>
          <p:nvPr/>
        </p:nvSpPr>
        <p:spPr>
          <a:xfrm>
            <a:off x="6419495" y="4275543"/>
            <a:ext cx="2313696" cy="236614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Cellphone Widget</a:t>
            </a:r>
          </a:p>
          <a:p>
            <a:pPr algn="ctr"/>
            <a:endParaRPr lang="en-US" sz="3200" dirty="0" smtClean="0">
              <a:solidFill>
                <a:schemeClr val="tx1"/>
              </a:solidFill>
            </a:endParaRPr>
          </a:p>
        </p:txBody>
      </p:sp>
      <p:sp>
        <p:nvSpPr>
          <p:cNvPr id="26" name="Up Arrow 25"/>
          <p:cNvSpPr/>
          <p:nvPr/>
        </p:nvSpPr>
        <p:spPr>
          <a:xfrm>
            <a:off x="385711"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8" name="Up Arrow 27"/>
          <p:cNvSpPr/>
          <p:nvPr/>
        </p:nvSpPr>
        <p:spPr>
          <a:xfrm>
            <a:off x="1319465"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9" name="Rectangle 28"/>
          <p:cNvSpPr/>
          <p:nvPr/>
        </p:nvSpPr>
        <p:spPr>
          <a:xfrm>
            <a:off x="8892860" y="4285182"/>
            <a:ext cx="2436794" cy="2344155"/>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30" name="Up Arrow 29"/>
          <p:cNvSpPr/>
          <p:nvPr/>
        </p:nvSpPr>
        <p:spPr>
          <a:xfrm>
            <a:off x="2221832"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0" name="Rectangle 39"/>
          <p:cNvSpPr/>
          <p:nvPr/>
        </p:nvSpPr>
        <p:spPr>
          <a:xfrm>
            <a:off x="497004" y="5409074"/>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1" name="Rectangle 40"/>
          <p:cNvSpPr/>
          <p:nvPr/>
        </p:nvSpPr>
        <p:spPr>
          <a:xfrm>
            <a:off x="813834" y="567665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2" name="Rectangle 41"/>
          <p:cNvSpPr/>
          <p:nvPr/>
        </p:nvSpPr>
        <p:spPr>
          <a:xfrm>
            <a:off x="1431753" y="5968105"/>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Sensors</a:t>
            </a:r>
          </a:p>
        </p:txBody>
      </p:sp>
      <p:sp>
        <p:nvSpPr>
          <p:cNvPr id="43" name="Up Arrow 42"/>
          <p:cNvSpPr/>
          <p:nvPr/>
        </p:nvSpPr>
        <p:spPr>
          <a:xfrm>
            <a:off x="1357409" y="3178734"/>
            <a:ext cx="396743" cy="1090030"/>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7" name="Up Arrow 46"/>
          <p:cNvSpPr/>
          <p:nvPr/>
        </p:nvSpPr>
        <p:spPr>
          <a:xfrm rot="5400000">
            <a:off x="3154130" y="1268243"/>
            <a:ext cx="396743" cy="1548366"/>
          </a:xfrm>
          <a:prstGeom prst="upArrow">
            <a:avLst/>
          </a:prstGeom>
          <a:solidFill>
            <a:schemeClr val="tx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1" name="Up Arrow 50"/>
          <p:cNvSpPr/>
          <p:nvPr/>
        </p:nvSpPr>
        <p:spPr>
          <a:xfrm rot="5400000">
            <a:off x="5691329" y="2062107"/>
            <a:ext cx="396743" cy="1059589"/>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6" name="Up Arrow 55"/>
          <p:cNvSpPr/>
          <p:nvPr/>
        </p:nvSpPr>
        <p:spPr>
          <a:xfrm rot="10800000">
            <a:off x="7377970" y="3168316"/>
            <a:ext cx="396743" cy="89272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 name="Oval 3"/>
          <p:cNvSpPr/>
          <p:nvPr/>
        </p:nvSpPr>
        <p:spPr>
          <a:xfrm>
            <a:off x="3713747" y="1187116"/>
            <a:ext cx="2358190" cy="1504202"/>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2" name="Rectangle 31"/>
          <p:cNvSpPr/>
          <p:nvPr/>
        </p:nvSpPr>
        <p:spPr>
          <a:xfrm>
            <a:off x="264695" y="4275543"/>
            <a:ext cx="5261810" cy="249480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3" name="Isosceles Triangle 32"/>
          <p:cNvSpPr/>
          <p:nvPr/>
        </p:nvSpPr>
        <p:spPr>
          <a:xfrm>
            <a:off x="264695" y="3750294"/>
            <a:ext cx="5325979" cy="525249"/>
          </a:xfrm>
          <a:prstGeom prst="triangle">
            <a:avLst/>
          </a:prstGeom>
          <a:solidFill>
            <a:srgbClr val="FFFFFF"/>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4" name="Isosceles Triangle 33"/>
          <p:cNvSpPr/>
          <p:nvPr/>
        </p:nvSpPr>
        <p:spPr>
          <a:xfrm>
            <a:off x="6312568" y="3798420"/>
            <a:ext cx="5117433" cy="525249"/>
          </a:xfrm>
          <a:prstGeom prst="triangle">
            <a:avLst/>
          </a:prstGeom>
          <a:solidFill>
            <a:srgbClr val="FFFF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271190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IFTTT – IF THIS Then THAT</a:t>
            </a:r>
            <a:endParaRPr lang="en-US" dirty="0"/>
          </a:p>
        </p:txBody>
      </p:sp>
      <p:sp>
        <p:nvSpPr>
          <p:cNvPr id="3" name="Content Placeholder 2"/>
          <p:cNvSpPr>
            <a:spLocks noGrp="1"/>
          </p:cNvSpPr>
          <p:nvPr>
            <p:ph idx="1"/>
          </p:nvPr>
        </p:nvSpPr>
        <p:spPr>
          <a:xfrm>
            <a:off x="304800" y="1572125"/>
            <a:ext cx="11654589" cy="4836695"/>
          </a:xfrm>
        </p:spPr>
        <p:txBody>
          <a:bodyPr/>
          <a:lstStyle/>
          <a:p>
            <a:r>
              <a:rPr lang="en-US" sz="3200" dirty="0" smtClean="0"/>
              <a:t>IFTTT Links Services</a:t>
            </a:r>
          </a:p>
          <a:p>
            <a:endParaRPr lang="en-US" sz="1000" dirty="0" smtClean="0"/>
          </a:p>
          <a:p>
            <a:r>
              <a:rPr lang="en-US" sz="3200" dirty="0" smtClean="0"/>
              <a:t>IFTTT </a:t>
            </a:r>
            <a:r>
              <a:rPr lang="en-US" sz="3200" dirty="0" err="1"/>
              <a:t>webhook</a:t>
            </a:r>
            <a:r>
              <a:rPr lang="en-US" sz="3200" dirty="0"/>
              <a:t> </a:t>
            </a:r>
            <a:r>
              <a:rPr lang="en-US" sz="3200" dirty="0" smtClean="0"/>
              <a:t>event (HB) emails data and adds to Google </a:t>
            </a:r>
            <a:r>
              <a:rPr lang="en-US" sz="3200" dirty="0"/>
              <a:t>S</a:t>
            </a:r>
            <a:r>
              <a:rPr lang="en-US" sz="3200" dirty="0" smtClean="0"/>
              <a:t>heets. (IF HB THEN email data and add to Google Sheets)</a:t>
            </a:r>
          </a:p>
          <a:p>
            <a:endParaRPr lang="en-US" sz="1000" dirty="0" smtClean="0"/>
          </a:p>
          <a:p>
            <a:endParaRPr lang="en-US" sz="1000" dirty="0"/>
          </a:p>
          <a:p>
            <a:r>
              <a:rPr lang="en-US" sz="3200" dirty="0" smtClean="0"/>
              <a:t>IFTTT is also set up to pass </a:t>
            </a:r>
            <a:r>
              <a:rPr lang="en-US" sz="3200" dirty="0"/>
              <a:t>weather info every 3 </a:t>
            </a:r>
            <a:r>
              <a:rPr lang="en-US" sz="3200" dirty="0" smtClean="0"/>
              <a:t>hours. </a:t>
            </a:r>
          </a:p>
          <a:p>
            <a:endParaRPr lang="en-US" sz="3200" dirty="0"/>
          </a:p>
          <a:p>
            <a:r>
              <a:rPr lang="en-US" sz="3200" dirty="0" smtClean="0"/>
              <a:t>Use a dedicated </a:t>
            </a:r>
            <a:r>
              <a:rPr lang="en-US" sz="3200" dirty="0" err="1" smtClean="0"/>
              <a:t>gmail</a:t>
            </a:r>
            <a:r>
              <a:rPr lang="en-US" sz="3200" dirty="0" smtClean="0"/>
              <a:t> account to set up your IFTTT account.</a:t>
            </a:r>
          </a:p>
          <a:p>
            <a:endParaRPr lang="en-US" sz="1000" dirty="0" smtClean="0"/>
          </a:p>
          <a:p>
            <a:pPr marL="0" indent="0">
              <a:buNone/>
            </a:pPr>
            <a:endParaRPr lang="en-US" sz="3200" dirty="0" smtClean="0"/>
          </a:p>
          <a:p>
            <a:endParaRPr lang="en-US" sz="3200" dirty="0"/>
          </a:p>
        </p:txBody>
      </p:sp>
    </p:spTree>
    <p:extLst>
      <p:ext uri="{BB962C8B-B14F-4D97-AF65-F5344CB8AC3E}">
        <p14:creationId xmlns:p14="http://schemas.microsoft.com/office/powerpoint/2010/main" val="1758811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Welcome to H.O.T.</a:t>
            </a:r>
            <a:r>
              <a:rPr lang="en-US" sz="3200" dirty="0">
                <a:solidFill>
                  <a:schemeClr val="accent4"/>
                </a:solidFill>
              </a:rPr>
              <a:t/>
            </a:r>
            <a:br>
              <a:rPr lang="en-US" sz="3200" dirty="0">
                <a:solidFill>
                  <a:schemeClr val="accent4"/>
                </a:solidFill>
              </a:rPr>
            </a:br>
            <a:r>
              <a:rPr lang="en-US" sz="3200" dirty="0">
                <a:solidFill>
                  <a:schemeClr val="accent4"/>
                </a:solidFill>
              </a:rPr>
              <a:t>www.handsontech.org</a:t>
            </a:r>
          </a:p>
        </p:txBody>
      </p:sp>
      <p:sp>
        <p:nvSpPr>
          <p:cNvPr id="7" name="Content Placeholder 6"/>
          <p:cNvSpPr>
            <a:spLocks noGrp="1"/>
          </p:cNvSpPr>
          <p:nvPr>
            <p:ph idx="1"/>
          </p:nvPr>
        </p:nvSpPr>
        <p:spPr/>
        <p:txBody>
          <a:bodyPr>
            <a:normAutofit fontScale="85000" lnSpcReduction="20000"/>
          </a:bodyPr>
          <a:lstStyle/>
          <a:p>
            <a:pPr marL="0" indent="0">
              <a:buNone/>
            </a:pPr>
            <a:r>
              <a:rPr lang="en-US" dirty="0"/>
              <a:t>Our Purpose:</a:t>
            </a:r>
          </a:p>
          <a:p>
            <a:endParaRPr lang="en-US" dirty="0"/>
          </a:p>
          <a:p>
            <a:r>
              <a:rPr lang="en-US" dirty="0"/>
              <a:t>Forum for interaction </a:t>
            </a:r>
          </a:p>
          <a:p>
            <a:pPr lvl="1"/>
            <a:r>
              <a:rPr lang="en-US" dirty="0"/>
              <a:t>Many hobbyists build/tinker in isolation</a:t>
            </a:r>
          </a:p>
          <a:p>
            <a:pPr lvl="1"/>
            <a:r>
              <a:rPr lang="en-US" dirty="0"/>
              <a:t>Make new friends with common tech interests</a:t>
            </a:r>
          </a:p>
          <a:p>
            <a:pPr lvl="1"/>
            <a:endParaRPr lang="en-US" dirty="0"/>
          </a:p>
          <a:p>
            <a:r>
              <a:rPr lang="en-US" dirty="0"/>
              <a:t>Learn together</a:t>
            </a:r>
          </a:p>
          <a:p>
            <a:pPr lvl="1"/>
            <a:r>
              <a:rPr lang="en-US" dirty="0"/>
              <a:t>Lots of fun new tech to explore</a:t>
            </a:r>
          </a:p>
          <a:p>
            <a:pPr lvl="1"/>
            <a:r>
              <a:rPr lang="en-US" dirty="0"/>
              <a:t>Share expertise, help each other</a:t>
            </a:r>
          </a:p>
          <a:p>
            <a:pPr lvl="1"/>
            <a:endParaRPr lang="en-US" dirty="0"/>
          </a:p>
          <a:p>
            <a:r>
              <a:rPr lang="en-US" dirty="0"/>
              <a:t>Build something</a:t>
            </a:r>
          </a:p>
          <a:p>
            <a:pPr lvl="1"/>
            <a:r>
              <a:rPr lang="en-US" dirty="0"/>
              <a:t>Hands-On learning</a:t>
            </a:r>
          </a:p>
          <a:p>
            <a:pPr lvl="1"/>
            <a:r>
              <a:rPr lang="en-US" dirty="0"/>
              <a:t>Make something fun &amp; useful</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624" y="1690688"/>
            <a:ext cx="3251176" cy="3901412"/>
          </a:xfrm>
          <a:prstGeom prst="rect">
            <a:avLst/>
          </a:prstGeom>
        </p:spPr>
      </p:pic>
    </p:spTree>
    <p:extLst>
      <p:ext uri="{BB962C8B-B14F-4D97-AF65-F5344CB8AC3E}">
        <p14:creationId xmlns:p14="http://schemas.microsoft.com/office/powerpoint/2010/main" val="20017914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1023178" cy="963639"/>
          </a:xfrm>
        </p:spPr>
        <p:txBody>
          <a:bodyPr/>
          <a:lstStyle/>
          <a:p>
            <a:pPr algn="ctr"/>
            <a:r>
              <a:rPr lang="en-US" dirty="0" smtClean="0"/>
              <a:t>Data Appears on Phone Home </a:t>
            </a:r>
            <a:r>
              <a:rPr lang="en-US" dirty="0"/>
              <a:t>S</a:t>
            </a:r>
            <a:r>
              <a:rPr lang="en-US" dirty="0" smtClean="0"/>
              <a:t>creen</a:t>
            </a:r>
            <a:endParaRPr lang="en-US" dirty="0"/>
          </a:p>
        </p:txBody>
      </p:sp>
      <p:sp>
        <p:nvSpPr>
          <p:cNvPr id="12" name="Rectangle 11"/>
          <p:cNvSpPr/>
          <p:nvPr/>
        </p:nvSpPr>
        <p:spPr>
          <a:xfrm>
            <a:off x="537113" y="427554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HUB</a:t>
            </a:r>
          </a:p>
        </p:txBody>
      </p:sp>
      <p:sp>
        <p:nvSpPr>
          <p:cNvPr id="18" name="Rectangle 17"/>
          <p:cNvSpPr/>
          <p:nvPr/>
        </p:nvSpPr>
        <p:spPr>
          <a:xfrm>
            <a:off x="4148729" y="1355558"/>
            <a:ext cx="1211180" cy="133576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IFTTT</a:t>
            </a:r>
          </a:p>
        </p:txBody>
      </p:sp>
      <p:sp>
        <p:nvSpPr>
          <p:cNvPr id="19" name="Rectangle 18"/>
          <p:cNvSpPr/>
          <p:nvPr/>
        </p:nvSpPr>
        <p:spPr>
          <a:xfrm>
            <a:off x="536816" y="1355558"/>
            <a:ext cx="2013582"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Hologram</a:t>
            </a:r>
          </a:p>
          <a:p>
            <a:pPr algn="ctr"/>
            <a:r>
              <a:rPr lang="en-US" sz="3200" dirty="0" smtClean="0">
                <a:solidFill>
                  <a:schemeClr val="tx1"/>
                </a:solidFill>
              </a:rPr>
              <a:t>(Cellular)</a:t>
            </a:r>
          </a:p>
        </p:txBody>
      </p:sp>
      <p:sp>
        <p:nvSpPr>
          <p:cNvPr id="23" name="Rectangle 22"/>
          <p:cNvSpPr/>
          <p:nvPr/>
        </p:nvSpPr>
        <p:spPr>
          <a:xfrm>
            <a:off x="6413318" y="2370250"/>
            <a:ext cx="2297654" cy="79806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Mail</a:t>
            </a:r>
          </a:p>
        </p:txBody>
      </p:sp>
      <p:sp>
        <p:nvSpPr>
          <p:cNvPr id="27" name="Rectangle 26"/>
          <p:cNvSpPr/>
          <p:nvPr/>
        </p:nvSpPr>
        <p:spPr>
          <a:xfrm>
            <a:off x="6419495" y="4275543"/>
            <a:ext cx="2313696" cy="236614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Cellphone Widget</a:t>
            </a:r>
          </a:p>
        </p:txBody>
      </p:sp>
      <p:sp>
        <p:nvSpPr>
          <p:cNvPr id="26" name="Up Arrow 25"/>
          <p:cNvSpPr/>
          <p:nvPr/>
        </p:nvSpPr>
        <p:spPr>
          <a:xfrm>
            <a:off x="385711"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8" name="Up Arrow 27"/>
          <p:cNvSpPr/>
          <p:nvPr/>
        </p:nvSpPr>
        <p:spPr>
          <a:xfrm>
            <a:off x="1319465"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9" name="Rectangle 28"/>
          <p:cNvSpPr/>
          <p:nvPr/>
        </p:nvSpPr>
        <p:spPr>
          <a:xfrm>
            <a:off x="8892860" y="4285182"/>
            <a:ext cx="2436794" cy="2344155"/>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30" name="Up Arrow 29"/>
          <p:cNvSpPr/>
          <p:nvPr/>
        </p:nvSpPr>
        <p:spPr>
          <a:xfrm>
            <a:off x="2221832"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0" name="Rectangle 39"/>
          <p:cNvSpPr/>
          <p:nvPr/>
        </p:nvSpPr>
        <p:spPr>
          <a:xfrm>
            <a:off x="497004" y="5409074"/>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1" name="Rectangle 40"/>
          <p:cNvSpPr/>
          <p:nvPr/>
        </p:nvSpPr>
        <p:spPr>
          <a:xfrm>
            <a:off x="813834" y="567665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2" name="Rectangle 41"/>
          <p:cNvSpPr/>
          <p:nvPr/>
        </p:nvSpPr>
        <p:spPr>
          <a:xfrm>
            <a:off x="1431753" y="5968105"/>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Sensors</a:t>
            </a:r>
          </a:p>
        </p:txBody>
      </p:sp>
      <p:sp>
        <p:nvSpPr>
          <p:cNvPr id="43" name="Up Arrow 42"/>
          <p:cNvSpPr/>
          <p:nvPr/>
        </p:nvSpPr>
        <p:spPr>
          <a:xfrm>
            <a:off x="1357409" y="3178734"/>
            <a:ext cx="396743" cy="1090030"/>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7" name="Up Arrow 46"/>
          <p:cNvSpPr/>
          <p:nvPr/>
        </p:nvSpPr>
        <p:spPr>
          <a:xfrm rot="5400000">
            <a:off x="3154130" y="1268243"/>
            <a:ext cx="396743" cy="1548366"/>
          </a:xfrm>
          <a:prstGeom prst="upArrow">
            <a:avLst/>
          </a:prstGeom>
          <a:solidFill>
            <a:schemeClr val="tx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1" name="Up Arrow 50"/>
          <p:cNvSpPr/>
          <p:nvPr/>
        </p:nvSpPr>
        <p:spPr>
          <a:xfrm rot="5400000">
            <a:off x="5691329" y="2062107"/>
            <a:ext cx="396743" cy="1059589"/>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6" name="Up Arrow 55"/>
          <p:cNvSpPr/>
          <p:nvPr/>
        </p:nvSpPr>
        <p:spPr>
          <a:xfrm rot="10800000">
            <a:off x="7377970" y="3168316"/>
            <a:ext cx="396743" cy="89272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5" name="Oval 24"/>
          <p:cNvSpPr/>
          <p:nvPr/>
        </p:nvSpPr>
        <p:spPr>
          <a:xfrm>
            <a:off x="6149661" y="3906243"/>
            <a:ext cx="2743199" cy="2951757"/>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2" name="Rectangle 31"/>
          <p:cNvSpPr/>
          <p:nvPr/>
        </p:nvSpPr>
        <p:spPr>
          <a:xfrm>
            <a:off x="264695" y="4275543"/>
            <a:ext cx="5261810" cy="249480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3" name="Isosceles Triangle 32"/>
          <p:cNvSpPr/>
          <p:nvPr/>
        </p:nvSpPr>
        <p:spPr>
          <a:xfrm>
            <a:off x="264695" y="3750294"/>
            <a:ext cx="5325979" cy="525249"/>
          </a:xfrm>
          <a:prstGeom prst="triangle">
            <a:avLst/>
          </a:prstGeom>
          <a:solidFill>
            <a:srgbClr val="FFFFFF"/>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4" name="Isosceles Triangle 33"/>
          <p:cNvSpPr/>
          <p:nvPr/>
        </p:nvSpPr>
        <p:spPr>
          <a:xfrm>
            <a:off x="6312568" y="3798420"/>
            <a:ext cx="5117433" cy="525249"/>
          </a:xfrm>
          <a:prstGeom prst="triangle">
            <a:avLst/>
          </a:prstGeom>
          <a:solidFill>
            <a:srgbClr val="FFFF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4928805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07" y="0"/>
            <a:ext cx="10839087" cy="1018525"/>
          </a:xfrm>
        </p:spPr>
        <p:txBody>
          <a:bodyPr/>
          <a:lstStyle/>
          <a:p>
            <a:pPr algn="ctr"/>
            <a:r>
              <a:rPr lang="en-US" dirty="0" smtClean="0"/>
              <a:t>Reports Appear on </a:t>
            </a:r>
            <a:r>
              <a:rPr lang="en-US" dirty="0"/>
              <a:t>P</a:t>
            </a:r>
            <a:r>
              <a:rPr lang="en-US" dirty="0" smtClean="0"/>
              <a:t>hone Home Screen</a:t>
            </a:r>
            <a:endParaRPr lang="en-US" dirty="0"/>
          </a:p>
        </p:txBody>
      </p:sp>
      <p:sp>
        <p:nvSpPr>
          <p:cNvPr id="3" name="Content Placeholder 2"/>
          <p:cNvSpPr>
            <a:spLocks noGrp="1"/>
          </p:cNvSpPr>
          <p:nvPr>
            <p:ph idx="1"/>
          </p:nvPr>
        </p:nvSpPr>
        <p:spPr>
          <a:xfrm>
            <a:off x="111319" y="1166925"/>
            <a:ext cx="11966712" cy="5526784"/>
          </a:xfrm>
        </p:spPr>
        <p:txBody>
          <a:bodyPr/>
          <a:lstStyle/>
          <a:p>
            <a:r>
              <a:rPr lang="en-US" sz="3200" dirty="0" smtClean="0"/>
              <a:t>The IFTTT </a:t>
            </a:r>
            <a:r>
              <a:rPr lang="en-US" sz="3200" dirty="0" err="1" smtClean="0"/>
              <a:t>webhook</a:t>
            </a:r>
            <a:r>
              <a:rPr lang="en-US" sz="3200" dirty="0" smtClean="0"/>
              <a:t> (HB) forwards data to the subject line </a:t>
            </a:r>
          </a:p>
          <a:p>
            <a:pPr marL="0" indent="0">
              <a:buNone/>
            </a:pPr>
            <a:endParaRPr lang="en-US" sz="1000" dirty="0" smtClean="0"/>
          </a:p>
          <a:p>
            <a:r>
              <a:rPr lang="en-US" sz="3200" dirty="0" smtClean="0"/>
              <a:t>Set up a 2”x2” </a:t>
            </a:r>
            <a:r>
              <a:rPr lang="en-US" sz="3200" dirty="0" err="1" smtClean="0"/>
              <a:t>gmail</a:t>
            </a:r>
            <a:r>
              <a:rPr lang="en-US" sz="3200" dirty="0" smtClean="0"/>
              <a:t> widget on the home screen of your phone</a:t>
            </a:r>
          </a:p>
          <a:p>
            <a:pPr lvl="1"/>
            <a:r>
              <a:rPr lang="en-US" sz="3200" dirty="0" smtClean="0"/>
              <a:t>Shows 2 </a:t>
            </a:r>
            <a:r>
              <a:rPr lang="en-US" sz="3200" dirty="0" err="1" smtClean="0"/>
              <a:t>hrs</a:t>
            </a:r>
            <a:r>
              <a:rPr lang="en-US" sz="3200" dirty="0" smtClean="0"/>
              <a:t> sensor data, latest weather </a:t>
            </a:r>
            <a:r>
              <a:rPr lang="en-US" sz="3200" dirty="0" err="1" smtClean="0"/>
              <a:t>rpt</a:t>
            </a:r>
            <a:endParaRPr lang="en-US" sz="3200" dirty="0" smtClean="0"/>
          </a:p>
          <a:p>
            <a:pPr marL="457200" lvl="1" indent="0">
              <a:buNone/>
            </a:pPr>
            <a:endParaRPr lang="en-US" sz="1000" dirty="0" smtClean="0"/>
          </a:p>
          <a:p>
            <a:r>
              <a:rPr lang="en-US" u="sng" dirty="0" smtClean="0"/>
              <a:t>Time, Event, 5 temps, 2 doors, 5 lights, 2 moisture, 1 SS, 4 humidity</a:t>
            </a:r>
            <a:r>
              <a:rPr lang="en-US" dirty="0" smtClean="0"/>
              <a:t>:</a:t>
            </a:r>
          </a:p>
          <a:p>
            <a:pPr lvl="1"/>
            <a:endParaRPr lang="en-US" sz="1000" dirty="0" smtClean="0"/>
          </a:p>
          <a:p>
            <a:r>
              <a:rPr lang="en-US" sz="3200" dirty="0" smtClean="0"/>
              <a:t>14:47 HB 54,55,56,58,50,0,0,00,05,03,93,00,00,-62,25,29,30,32</a:t>
            </a:r>
          </a:p>
          <a:p>
            <a:pPr lvl="1"/>
            <a:endParaRPr lang="en-US" sz="1000" dirty="0" smtClean="0"/>
          </a:p>
          <a:p>
            <a:r>
              <a:rPr lang="en-US" sz="3200" dirty="0" smtClean="0"/>
              <a:t>12:47 HB 53,54,56,56,50,0,0,00,05,03,96,00,00,-60,24,28,32,31</a:t>
            </a:r>
          </a:p>
          <a:p>
            <a:pPr lvl="1"/>
            <a:endParaRPr lang="en-US" sz="1000" dirty="0" smtClean="0"/>
          </a:p>
          <a:p>
            <a:r>
              <a:rPr lang="en-US" sz="3200" dirty="0" smtClean="0"/>
              <a:t>12:02 temp 28 AM Clouds/PM Sun today!  High 32, Low 22. </a:t>
            </a:r>
          </a:p>
          <a:p>
            <a:endParaRPr lang="en-US" dirty="0" smtClean="0"/>
          </a:p>
          <a:p>
            <a:endParaRPr lang="en-US" dirty="0"/>
          </a:p>
        </p:txBody>
      </p:sp>
      <p:sp>
        <p:nvSpPr>
          <p:cNvPr id="5" name="Rounded Rectangle 4"/>
          <p:cNvSpPr/>
          <p:nvPr/>
        </p:nvSpPr>
        <p:spPr>
          <a:xfrm>
            <a:off x="159026" y="3840480"/>
            <a:ext cx="11847444" cy="237744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4152539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1023178" cy="963639"/>
          </a:xfrm>
        </p:spPr>
        <p:txBody>
          <a:bodyPr/>
          <a:lstStyle/>
          <a:p>
            <a:pPr algn="ctr"/>
            <a:r>
              <a:rPr lang="en-US" dirty="0"/>
              <a:t>Secondary Path – Google Sheets</a:t>
            </a:r>
          </a:p>
        </p:txBody>
      </p:sp>
      <p:sp>
        <p:nvSpPr>
          <p:cNvPr id="12" name="Rectangle 11"/>
          <p:cNvSpPr/>
          <p:nvPr/>
        </p:nvSpPr>
        <p:spPr>
          <a:xfrm>
            <a:off x="537113" y="427554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HUB</a:t>
            </a:r>
          </a:p>
        </p:txBody>
      </p:sp>
      <p:sp>
        <p:nvSpPr>
          <p:cNvPr id="18" name="Rectangle 17"/>
          <p:cNvSpPr/>
          <p:nvPr/>
        </p:nvSpPr>
        <p:spPr>
          <a:xfrm>
            <a:off x="4148729" y="1355558"/>
            <a:ext cx="1211180" cy="133576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IFTTT</a:t>
            </a:r>
          </a:p>
        </p:txBody>
      </p:sp>
      <p:sp>
        <p:nvSpPr>
          <p:cNvPr id="19" name="Rectangle 18"/>
          <p:cNvSpPr/>
          <p:nvPr/>
        </p:nvSpPr>
        <p:spPr>
          <a:xfrm>
            <a:off x="536816" y="1355558"/>
            <a:ext cx="2013582"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Hologram</a:t>
            </a:r>
          </a:p>
          <a:p>
            <a:pPr algn="ctr"/>
            <a:r>
              <a:rPr lang="en-US" sz="3200" dirty="0" smtClean="0">
                <a:solidFill>
                  <a:schemeClr val="tx1"/>
                </a:solidFill>
              </a:rPr>
              <a:t>(Cellular)</a:t>
            </a:r>
          </a:p>
        </p:txBody>
      </p:sp>
      <p:sp>
        <p:nvSpPr>
          <p:cNvPr id="23" name="Rectangle 22"/>
          <p:cNvSpPr/>
          <p:nvPr/>
        </p:nvSpPr>
        <p:spPr>
          <a:xfrm>
            <a:off x="6413318" y="2370250"/>
            <a:ext cx="2297654" cy="79806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Mail</a:t>
            </a:r>
          </a:p>
        </p:txBody>
      </p:sp>
      <p:sp>
        <p:nvSpPr>
          <p:cNvPr id="24" name="Rectangle 23"/>
          <p:cNvSpPr/>
          <p:nvPr/>
        </p:nvSpPr>
        <p:spPr>
          <a:xfrm>
            <a:off x="8840807" y="1355558"/>
            <a:ext cx="2436793"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Sheets</a:t>
            </a:r>
          </a:p>
        </p:txBody>
      </p:sp>
      <p:sp>
        <p:nvSpPr>
          <p:cNvPr id="27" name="Rectangle 26"/>
          <p:cNvSpPr/>
          <p:nvPr/>
        </p:nvSpPr>
        <p:spPr>
          <a:xfrm>
            <a:off x="6419495" y="4275543"/>
            <a:ext cx="2313696" cy="236614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Cellphone Widget</a:t>
            </a:r>
          </a:p>
        </p:txBody>
      </p:sp>
      <p:sp>
        <p:nvSpPr>
          <p:cNvPr id="26" name="Up Arrow 25"/>
          <p:cNvSpPr/>
          <p:nvPr/>
        </p:nvSpPr>
        <p:spPr>
          <a:xfrm>
            <a:off x="385711"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8" name="Up Arrow 27"/>
          <p:cNvSpPr/>
          <p:nvPr/>
        </p:nvSpPr>
        <p:spPr>
          <a:xfrm>
            <a:off x="1319465"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9" name="Rectangle 28"/>
          <p:cNvSpPr/>
          <p:nvPr/>
        </p:nvSpPr>
        <p:spPr>
          <a:xfrm>
            <a:off x="8892860" y="4285182"/>
            <a:ext cx="2436794" cy="2344155"/>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Home Assistant</a:t>
            </a:r>
          </a:p>
        </p:txBody>
      </p:sp>
      <p:sp>
        <p:nvSpPr>
          <p:cNvPr id="30" name="Up Arrow 29"/>
          <p:cNvSpPr/>
          <p:nvPr/>
        </p:nvSpPr>
        <p:spPr>
          <a:xfrm>
            <a:off x="2221832"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8" name="Up Arrow 37"/>
          <p:cNvSpPr/>
          <p:nvPr/>
        </p:nvSpPr>
        <p:spPr>
          <a:xfrm rot="5400000">
            <a:off x="6915872" y="-200407"/>
            <a:ext cx="368969" cy="3480899"/>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9" name="Up Arrow 38"/>
          <p:cNvSpPr/>
          <p:nvPr/>
        </p:nvSpPr>
        <p:spPr>
          <a:xfrm rot="5400000">
            <a:off x="6888936" y="349168"/>
            <a:ext cx="390757" cy="3448812"/>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0" name="Rectangle 39"/>
          <p:cNvSpPr/>
          <p:nvPr/>
        </p:nvSpPr>
        <p:spPr>
          <a:xfrm>
            <a:off x="497004" y="5409074"/>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1" name="Rectangle 40"/>
          <p:cNvSpPr/>
          <p:nvPr/>
        </p:nvSpPr>
        <p:spPr>
          <a:xfrm>
            <a:off x="813834" y="567665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2" name="Rectangle 41"/>
          <p:cNvSpPr/>
          <p:nvPr/>
        </p:nvSpPr>
        <p:spPr>
          <a:xfrm>
            <a:off x="1431753" y="5968105"/>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Sensors</a:t>
            </a:r>
          </a:p>
        </p:txBody>
      </p:sp>
      <p:sp>
        <p:nvSpPr>
          <p:cNvPr id="43" name="Up Arrow 42"/>
          <p:cNvSpPr/>
          <p:nvPr/>
        </p:nvSpPr>
        <p:spPr>
          <a:xfrm>
            <a:off x="1357409" y="3178734"/>
            <a:ext cx="396743" cy="1090030"/>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7" name="Up Arrow 46"/>
          <p:cNvSpPr/>
          <p:nvPr/>
        </p:nvSpPr>
        <p:spPr>
          <a:xfrm rot="5400000">
            <a:off x="3154130" y="1268243"/>
            <a:ext cx="396743" cy="1548366"/>
          </a:xfrm>
          <a:prstGeom prst="upArrow">
            <a:avLst/>
          </a:prstGeom>
          <a:solidFill>
            <a:schemeClr val="tx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1" name="Up Arrow 50"/>
          <p:cNvSpPr/>
          <p:nvPr/>
        </p:nvSpPr>
        <p:spPr>
          <a:xfrm rot="5400000">
            <a:off x="5691329" y="2062107"/>
            <a:ext cx="396743" cy="1059589"/>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6" name="Up Arrow 55"/>
          <p:cNvSpPr/>
          <p:nvPr/>
        </p:nvSpPr>
        <p:spPr>
          <a:xfrm rot="10800000">
            <a:off x="7377970" y="3168316"/>
            <a:ext cx="396743" cy="890337"/>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7" name="Up Arrow 56"/>
          <p:cNvSpPr/>
          <p:nvPr/>
        </p:nvSpPr>
        <p:spPr>
          <a:xfrm rot="10800000">
            <a:off x="9860830" y="3198500"/>
            <a:ext cx="396743" cy="814418"/>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5" name="Oval 24"/>
          <p:cNvSpPr/>
          <p:nvPr/>
        </p:nvSpPr>
        <p:spPr>
          <a:xfrm>
            <a:off x="8739657" y="774283"/>
            <a:ext cx="2743199" cy="2949466"/>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2" name="Rectangle 31"/>
          <p:cNvSpPr/>
          <p:nvPr/>
        </p:nvSpPr>
        <p:spPr>
          <a:xfrm>
            <a:off x="264695" y="4275543"/>
            <a:ext cx="5261810" cy="249480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3" name="Isosceles Triangle 32"/>
          <p:cNvSpPr/>
          <p:nvPr/>
        </p:nvSpPr>
        <p:spPr>
          <a:xfrm>
            <a:off x="264695" y="3750294"/>
            <a:ext cx="5325979" cy="525249"/>
          </a:xfrm>
          <a:prstGeom prst="triangle">
            <a:avLst/>
          </a:prstGeom>
          <a:solidFill>
            <a:srgbClr val="FFFFFF"/>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4" name="Isosceles Triangle 33"/>
          <p:cNvSpPr/>
          <p:nvPr/>
        </p:nvSpPr>
        <p:spPr>
          <a:xfrm>
            <a:off x="6312568" y="3798420"/>
            <a:ext cx="5117433" cy="525249"/>
          </a:xfrm>
          <a:prstGeom prst="triangle">
            <a:avLst/>
          </a:prstGeom>
          <a:solidFill>
            <a:srgbClr val="FFFF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31791933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Secondary Path – Google Sheets</a:t>
            </a:r>
            <a:endParaRPr lang="en-US" dirty="0"/>
          </a:p>
        </p:txBody>
      </p:sp>
      <p:sp>
        <p:nvSpPr>
          <p:cNvPr id="3" name="Content Placeholder 2"/>
          <p:cNvSpPr>
            <a:spLocks noGrp="1"/>
          </p:cNvSpPr>
          <p:nvPr>
            <p:ph idx="1"/>
          </p:nvPr>
        </p:nvSpPr>
        <p:spPr>
          <a:xfrm>
            <a:off x="798094" y="1280192"/>
            <a:ext cx="10977787" cy="5144461"/>
          </a:xfrm>
        </p:spPr>
        <p:txBody>
          <a:bodyPr/>
          <a:lstStyle/>
          <a:p>
            <a:r>
              <a:rPr lang="en-US" sz="3200" dirty="0" smtClean="0"/>
              <a:t>IFTTT populates the spreadsheet for system performance</a:t>
            </a:r>
          </a:p>
          <a:p>
            <a:endParaRPr lang="en-US" sz="3200" dirty="0" smtClean="0"/>
          </a:p>
          <a:p>
            <a:r>
              <a:rPr lang="en-US" sz="3200" dirty="0" err="1" smtClean="0"/>
              <a:t>DateTime</a:t>
            </a:r>
            <a:r>
              <a:rPr lang="en-US" sz="3200" dirty="0" smtClean="0"/>
              <a:t>, Event (HB, Weather) data are appended</a:t>
            </a:r>
          </a:p>
          <a:p>
            <a:endParaRPr lang="en-US" sz="3200" dirty="0"/>
          </a:p>
          <a:p>
            <a:r>
              <a:rPr lang="en-US" sz="3200" dirty="0"/>
              <a:t>IFTTT </a:t>
            </a:r>
            <a:r>
              <a:rPr lang="en-US" sz="3200" dirty="0" smtClean="0"/>
              <a:t>also updates </a:t>
            </a:r>
            <a:r>
              <a:rPr lang="en-US" sz="3200" dirty="0"/>
              <a:t>the 2</a:t>
            </a:r>
            <a:r>
              <a:rPr lang="en-US" sz="3200" baseline="30000" dirty="0"/>
              <a:t>nd</a:t>
            </a:r>
            <a:r>
              <a:rPr lang="en-US" sz="3200" dirty="0"/>
              <a:t> row with HB events</a:t>
            </a:r>
          </a:p>
          <a:p>
            <a:endParaRPr lang="en-US" sz="3200" dirty="0"/>
          </a:p>
          <a:p>
            <a:r>
              <a:rPr lang="en-US" sz="3200" dirty="0"/>
              <a:t>Home Assistant can open a card to monitor this row</a:t>
            </a:r>
          </a:p>
          <a:p>
            <a:pPr lvl="1"/>
            <a:endParaRPr lang="en-US" sz="3200" dirty="0"/>
          </a:p>
          <a:p>
            <a:r>
              <a:rPr lang="en-US" sz="3200" dirty="0"/>
              <a:t>Eliminates the need to track the latest inserted row</a:t>
            </a:r>
            <a:endParaRPr lang="en-US" sz="3200" dirty="0" smtClean="0"/>
          </a:p>
        </p:txBody>
      </p:sp>
    </p:spTree>
    <p:extLst>
      <p:ext uri="{BB962C8B-B14F-4D97-AF65-F5344CB8AC3E}">
        <p14:creationId xmlns:p14="http://schemas.microsoft.com/office/powerpoint/2010/main" val="1331123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1023178" cy="963639"/>
          </a:xfrm>
        </p:spPr>
        <p:txBody>
          <a:bodyPr/>
          <a:lstStyle/>
          <a:p>
            <a:pPr algn="ctr"/>
            <a:r>
              <a:rPr lang="en-US" dirty="0" smtClean="0"/>
              <a:t>IF IFTTT Fails Then </a:t>
            </a:r>
            <a:r>
              <a:rPr lang="en-US" dirty="0" err="1" smtClean="0"/>
              <a:t>Dweet</a:t>
            </a:r>
            <a:r>
              <a:rPr lang="en-US" dirty="0" smtClean="0"/>
              <a:t>!!</a:t>
            </a:r>
            <a:endParaRPr lang="en-US" dirty="0"/>
          </a:p>
        </p:txBody>
      </p:sp>
      <p:sp>
        <p:nvSpPr>
          <p:cNvPr id="12" name="Rectangle 11"/>
          <p:cNvSpPr/>
          <p:nvPr/>
        </p:nvSpPr>
        <p:spPr>
          <a:xfrm>
            <a:off x="537113" y="427554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HUB</a:t>
            </a:r>
          </a:p>
        </p:txBody>
      </p:sp>
      <p:sp>
        <p:nvSpPr>
          <p:cNvPr id="18" name="Rectangle 17"/>
          <p:cNvSpPr/>
          <p:nvPr/>
        </p:nvSpPr>
        <p:spPr>
          <a:xfrm>
            <a:off x="4148729" y="1355558"/>
            <a:ext cx="1211180" cy="133576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IFTTT</a:t>
            </a:r>
          </a:p>
        </p:txBody>
      </p:sp>
      <p:sp>
        <p:nvSpPr>
          <p:cNvPr id="19" name="Rectangle 18"/>
          <p:cNvSpPr/>
          <p:nvPr/>
        </p:nvSpPr>
        <p:spPr>
          <a:xfrm>
            <a:off x="536816" y="1355558"/>
            <a:ext cx="2013582"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Hologram</a:t>
            </a:r>
          </a:p>
          <a:p>
            <a:pPr algn="ctr"/>
            <a:r>
              <a:rPr lang="en-US" sz="3200" dirty="0" smtClean="0">
                <a:solidFill>
                  <a:schemeClr val="tx1"/>
                </a:solidFill>
              </a:rPr>
              <a:t>(Cellular)</a:t>
            </a:r>
          </a:p>
        </p:txBody>
      </p:sp>
      <p:sp>
        <p:nvSpPr>
          <p:cNvPr id="20" name="Rectangle 19"/>
          <p:cNvSpPr/>
          <p:nvPr/>
        </p:nvSpPr>
        <p:spPr>
          <a:xfrm>
            <a:off x="4148729" y="2790274"/>
            <a:ext cx="1377776" cy="378042"/>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err="1" smtClean="0">
                <a:solidFill>
                  <a:schemeClr val="tx1"/>
                </a:solidFill>
              </a:rPr>
              <a:t>Dweet</a:t>
            </a:r>
            <a:endParaRPr lang="en-US" sz="3200" dirty="0" smtClean="0">
              <a:solidFill>
                <a:schemeClr val="tx1"/>
              </a:solidFill>
            </a:endParaRPr>
          </a:p>
        </p:txBody>
      </p:sp>
      <p:sp>
        <p:nvSpPr>
          <p:cNvPr id="23" name="Rectangle 22"/>
          <p:cNvSpPr/>
          <p:nvPr/>
        </p:nvSpPr>
        <p:spPr>
          <a:xfrm>
            <a:off x="6413318" y="2370250"/>
            <a:ext cx="2297654" cy="79806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Mail</a:t>
            </a:r>
          </a:p>
        </p:txBody>
      </p:sp>
      <p:sp>
        <p:nvSpPr>
          <p:cNvPr id="24" name="Rectangle 23"/>
          <p:cNvSpPr/>
          <p:nvPr/>
        </p:nvSpPr>
        <p:spPr>
          <a:xfrm>
            <a:off x="8840807" y="1355558"/>
            <a:ext cx="2436793"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Sheets</a:t>
            </a:r>
          </a:p>
        </p:txBody>
      </p:sp>
      <p:sp>
        <p:nvSpPr>
          <p:cNvPr id="27" name="Rectangle 26"/>
          <p:cNvSpPr/>
          <p:nvPr/>
        </p:nvSpPr>
        <p:spPr>
          <a:xfrm>
            <a:off x="6419495" y="4275543"/>
            <a:ext cx="2313696" cy="236614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Cellphone Widget</a:t>
            </a:r>
          </a:p>
        </p:txBody>
      </p:sp>
      <p:sp>
        <p:nvSpPr>
          <p:cNvPr id="26" name="Up Arrow 25"/>
          <p:cNvSpPr/>
          <p:nvPr/>
        </p:nvSpPr>
        <p:spPr>
          <a:xfrm>
            <a:off x="385711"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8" name="Up Arrow 27"/>
          <p:cNvSpPr/>
          <p:nvPr/>
        </p:nvSpPr>
        <p:spPr>
          <a:xfrm>
            <a:off x="1319465"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9" name="Rectangle 28"/>
          <p:cNvSpPr/>
          <p:nvPr/>
        </p:nvSpPr>
        <p:spPr>
          <a:xfrm>
            <a:off x="8892860" y="4285182"/>
            <a:ext cx="2436794" cy="2344155"/>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Home Assistant</a:t>
            </a:r>
          </a:p>
        </p:txBody>
      </p:sp>
      <p:sp>
        <p:nvSpPr>
          <p:cNvPr id="30" name="Up Arrow 29"/>
          <p:cNvSpPr/>
          <p:nvPr/>
        </p:nvSpPr>
        <p:spPr>
          <a:xfrm>
            <a:off x="2221832"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8" name="Up Arrow 37"/>
          <p:cNvSpPr/>
          <p:nvPr/>
        </p:nvSpPr>
        <p:spPr>
          <a:xfrm rot="5400000">
            <a:off x="6915872" y="-200407"/>
            <a:ext cx="368969" cy="3480899"/>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9" name="Up Arrow 38"/>
          <p:cNvSpPr/>
          <p:nvPr/>
        </p:nvSpPr>
        <p:spPr>
          <a:xfrm rot="5400000">
            <a:off x="6888936" y="349168"/>
            <a:ext cx="390757" cy="3448812"/>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0" name="Rectangle 39"/>
          <p:cNvSpPr/>
          <p:nvPr/>
        </p:nvSpPr>
        <p:spPr>
          <a:xfrm>
            <a:off x="497004" y="5409074"/>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1" name="Rectangle 40"/>
          <p:cNvSpPr/>
          <p:nvPr/>
        </p:nvSpPr>
        <p:spPr>
          <a:xfrm>
            <a:off x="813834" y="567665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2" name="Rectangle 41"/>
          <p:cNvSpPr/>
          <p:nvPr/>
        </p:nvSpPr>
        <p:spPr>
          <a:xfrm>
            <a:off x="1431753" y="5968105"/>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Sensors</a:t>
            </a:r>
          </a:p>
        </p:txBody>
      </p:sp>
      <p:sp>
        <p:nvSpPr>
          <p:cNvPr id="43" name="Up Arrow 42"/>
          <p:cNvSpPr/>
          <p:nvPr/>
        </p:nvSpPr>
        <p:spPr>
          <a:xfrm>
            <a:off x="1357409" y="3178734"/>
            <a:ext cx="396743" cy="1090030"/>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7" name="Up Arrow 46"/>
          <p:cNvSpPr/>
          <p:nvPr/>
        </p:nvSpPr>
        <p:spPr>
          <a:xfrm rot="5400000">
            <a:off x="3154130" y="1268243"/>
            <a:ext cx="396743" cy="1548366"/>
          </a:xfrm>
          <a:prstGeom prst="upArrow">
            <a:avLst/>
          </a:prstGeom>
          <a:solidFill>
            <a:schemeClr val="tx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1" name="Up Arrow 50"/>
          <p:cNvSpPr/>
          <p:nvPr/>
        </p:nvSpPr>
        <p:spPr>
          <a:xfrm rot="5400000">
            <a:off x="5691329" y="2062107"/>
            <a:ext cx="396743" cy="1059589"/>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6" name="Up Arrow 55"/>
          <p:cNvSpPr/>
          <p:nvPr/>
        </p:nvSpPr>
        <p:spPr>
          <a:xfrm rot="10800000">
            <a:off x="7377968" y="3168316"/>
            <a:ext cx="396743" cy="89272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7" name="Up Arrow 56"/>
          <p:cNvSpPr/>
          <p:nvPr/>
        </p:nvSpPr>
        <p:spPr>
          <a:xfrm rot="10800000">
            <a:off x="9860830" y="3198500"/>
            <a:ext cx="396743" cy="862544"/>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1" name="Up Arrow 30"/>
          <p:cNvSpPr/>
          <p:nvPr/>
        </p:nvSpPr>
        <p:spPr>
          <a:xfrm rot="5400000">
            <a:off x="3142245" y="2195762"/>
            <a:ext cx="396743" cy="1548365"/>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5" name="Oval 24"/>
          <p:cNvSpPr/>
          <p:nvPr/>
        </p:nvSpPr>
        <p:spPr>
          <a:xfrm>
            <a:off x="3382719" y="2591901"/>
            <a:ext cx="2743199" cy="68871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2" name="Rectangle 31"/>
          <p:cNvSpPr/>
          <p:nvPr/>
        </p:nvSpPr>
        <p:spPr>
          <a:xfrm>
            <a:off x="264695" y="4275543"/>
            <a:ext cx="5261810" cy="249480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3" name="Isosceles Triangle 32"/>
          <p:cNvSpPr/>
          <p:nvPr/>
        </p:nvSpPr>
        <p:spPr>
          <a:xfrm>
            <a:off x="264695" y="3750294"/>
            <a:ext cx="5325979" cy="525249"/>
          </a:xfrm>
          <a:prstGeom prst="triangle">
            <a:avLst/>
          </a:prstGeom>
          <a:solidFill>
            <a:srgbClr val="FFFFFF"/>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4" name="Isosceles Triangle 33"/>
          <p:cNvSpPr/>
          <p:nvPr/>
        </p:nvSpPr>
        <p:spPr>
          <a:xfrm>
            <a:off x="6312568" y="3798420"/>
            <a:ext cx="5117433" cy="525249"/>
          </a:xfrm>
          <a:prstGeom prst="triangle">
            <a:avLst/>
          </a:prstGeom>
          <a:solidFill>
            <a:srgbClr val="FFFF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1042863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Dweet.io Provides a Free Service </a:t>
            </a:r>
            <a:endParaRPr lang="en-US" dirty="0"/>
          </a:p>
        </p:txBody>
      </p:sp>
      <p:sp>
        <p:nvSpPr>
          <p:cNvPr id="3" name="Content Placeholder 2"/>
          <p:cNvSpPr>
            <a:spLocks noGrp="1"/>
          </p:cNvSpPr>
          <p:nvPr>
            <p:ph idx="1"/>
          </p:nvPr>
        </p:nvSpPr>
        <p:spPr>
          <a:xfrm>
            <a:off x="233586" y="1445602"/>
            <a:ext cx="11518232" cy="4957011"/>
          </a:xfrm>
        </p:spPr>
        <p:txBody>
          <a:bodyPr/>
          <a:lstStyle/>
          <a:p>
            <a:r>
              <a:rPr lang="en-US" sz="3200" dirty="0" smtClean="0"/>
              <a:t>Displays the </a:t>
            </a:r>
            <a:r>
              <a:rPr lang="en-US" sz="3200" dirty="0"/>
              <a:t>last 5 messages within </a:t>
            </a:r>
            <a:r>
              <a:rPr lang="en-US" sz="3200" dirty="0" smtClean="0"/>
              <a:t>past </a:t>
            </a:r>
            <a:r>
              <a:rPr lang="en-US" sz="3200" dirty="0"/>
              <a:t>24 </a:t>
            </a:r>
            <a:r>
              <a:rPr lang="en-US" sz="3200" dirty="0" smtClean="0"/>
              <a:t>hours</a:t>
            </a:r>
          </a:p>
          <a:p>
            <a:endParaRPr lang="en-US" sz="1000" dirty="0" smtClean="0"/>
          </a:p>
          <a:p>
            <a:r>
              <a:rPr lang="en-US" sz="3200" dirty="0" smtClean="0"/>
              <a:t>Use to view information if (when) IFTTT path fails</a:t>
            </a:r>
          </a:p>
          <a:p>
            <a:pPr lvl="1"/>
            <a:endParaRPr lang="en-US" sz="1200" dirty="0" smtClean="0"/>
          </a:p>
          <a:p>
            <a:r>
              <a:rPr lang="en-US" sz="3200" dirty="0" smtClean="0"/>
              <a:t>No credentials, passwords, etc.; simply make up an identifier</a:t>
            </a:r>
          </a:p>
          <a:p>
            <a:endParaRPr lang="en-US" sz="1200" dirty="0" smtClean="0"/>
          </a:p>
          <a:p>
            <a:r>
              <a:rPr lang="en-US" sz="3200" dirty="0"/>
              <a:t>I use the 15 digit SIMCOM modem </a:t>
            </a:r>
            <a:r>
              <a:rPr lang="en-US" sz="3200" dirty="0" err="1"/>
              <a:t>imei</a:t>
            </a:r>
            <a:r>
              <a:rPr lang="en-US" sz="3200" dirty="0"/>
              <a:t> as my </a:t>
            </a:r>
            <a:r>
              <a:rPr lang="en-US" sz="3200" dirty="0" smtClean="0"/>
              <a:t>identifier</a:t>
            </a:r>
          </a:p>
          <a:p>
            <a:endParaRPr lang="en-US" sz="1200" dirty="0" smtClean="0"/>
          </a:p>
          <a:p>
            <a:r>
              <a:rPr lang="en-US" sz="3200" dirty="0"/>
              <a:t>Retrieve at dweet.io/get/</a:t>
            </a:r>
            <a:r>
              <a:rPr lang="en-US" sz="3200" dirty="0" err="1"/>
              <a:t>dweets</a:t>
            </a:r>
            <a:r>
              <a:rPr lang="en-US" sz="3200" dirty="0"/>
              <a:t>/for/(your identifier)</a:t>
            </a:r>
          </a:p>
          <a:p>
            <a:pPr lvl="1"/>
            <a:endParaRPr lang="en-US" sz="1200" dirty="0"/>
          </a:p>
          <a:p>
            <a:endParaRPr lang="en-US" sz="3200" dirty="0"/>
          </a:p>
          <a:p>
            <a:pPr lvl="1"/>
            <a:endParaRPr lang="en-US" sz="1200" dirty="0"/>
          </a:p>
          <a:p>
            <a:endParaRPr lang="en-US" sz="3200" dirty="0" smtClean="0"/>
          </a:p>
        </p:txBody>
      </p:sp>
    </p:spTree>
    <p:extLst>
      <p:ext uri="{BB962C8B-B14F-4D97-AF65-F5344CB8AC3E}">
        <p14:creationId xmlns:p14="http://schemas.microsoft.com/office/powerpoint/2010/main" val="878133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304" y="-191804"/>
            <a:ext cx="11023178" cy="963639"/>
          </a:xfrm>
        </p:spPr>
        <p:txBody>
          <a:bodyPr/>
          <a:lstStyle/>
          <a:p>
            <a:pPr algn="ctr"/>
            <a:r>
              <a:rPr lang="en-US" dirty="0" smtClean="0"/>
              <a:t>Cellular </a:t>
            </a:r>
            <a:r>
              <a:rPr lang="en-US" dirty="0" err="1" smtClean="0"/>
              <a:t>IoT</a:t>
            </a:r>
            <a:r>
              <a:rPr lang="en-US" dirty="0" smtClean="0"/>
              <a:t> Home Monitor </a:t>
            </a:r>
            <a:endParaRPr lang="en-US" dirty="0"/>
          </a:p>
        </p:txBody>
      </p:sp>
      <p:sp>
        <p:nvSpPr>
          <p:cNvPr id="12" name="Rectangle 11"/>
          <p:cNvSpPr/>
          <p:nvPr/>
        </p:nvSpPr>
        <p:spPr>
          <a:xfrm>
            <a:off x="537113" y="427554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HUB</a:t>
            </a:r>
          </a:p>
        </p:txBody>
      </p:sp>
      <p:sp>
        <p:nvSpPr>
          <p:cNvPr id="18" name="Rectangle 17"/>
          <p:cNvSpPr/>
          <p:nvPr/>
        </p:nvSpPr>
        <p:spPr>
          <a:xfrm>
            <a:off x="4148729" y="1355558"/>
            <a:ext cx="1211180" cy="133576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IFTTT</a:t>
            </a:r>
          </a:p>
        </p:txBody>
      </p:sp>
      <p:sp>
        <p:nvSpPr>
          <p:cNvPr id="19" name="Rectangle 18"/>
          <p:cNvSpPr/>
          <p:nvPr/>
        </p:nvSpPr>
        <p:spPr>
          <a:xfrm>
            <a:off x="536816" y="1355558"/>
            <a:ext cx="2013582"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Hologram</a:t>
            </a:r>
          </a:p>
          <a:p>
            <a:pPr algn="ctr"/>
            <a:r>
              <a:rPr lang="en-US" sz="3200" dirty="0" smtClean="0">
                <a:solidFill>
                  <a:schemeClr val="tx1"/>
                </a:solidFill>
              </a:rPr>
              <a:t>(Cellular)</a:t>
            </a:r>
          </a:p>
        </p:txBody>
      </p:sp>
      <p:sp>
        <p:nvSpPr>
          <p:cNvPr id="20" name="Rectangle 19"/>
          <p:cNvSpPr/>
          <p:nvPr/>
        </p:nvSpPr>
        <p:spPr>
          <a:xfrm>
            <a:off x="4148729" y="2790274"/>
            <a:ext cx="1377776" cy="378042"/>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err="1" smtClean="0">
                <a:solidFill>
                  <a:schemeClr val="tx1"/>
                </a:solidFill>
              </a:rPr>
              <a:t>Dweet</a:t>
            </a:r>
            <a:endParaRPr lang="en-US" sz="3200" dirty="0" smtClean="0">
              <a:solidFill>
                <a:schemeClr val="tx1"/>
              </a:solidFill>
            </a:endParaRPr>
          </a:p>
        </p:txBody>
      </p:sp>
      <p:sp>
        <p:nvSpPr>
          <p:cNvPr id="23" name="Rectangle 22"/>
          <p:cNvSpPr/>
          <p:nvPr/>
        </p:nvSpPr>
        <p:spPr>
          <a:xfrm>
            <a:off x="6413318" y="2370250"/>
            <a:ext cx="2297654" cy="79806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Mail</a:t>
            </a:r>
          </a:p>
        </p:txBody>
      </p:sp>
      <p:sp>
        <p:nvSpPr>
          <p:cNvPr id="24" name="Rectangle 23"/>
          <p:cNvSpPr/>
          <p:nvPr/>
        </p:nvSpPr>
        <p:spPr>
          <a:xfrm>
            <a:off x="8840807" y="1355558"/>
            <a:ext cx="2436793"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Sheets</a:t>
            </a:r>
          </a:p>
        </p:txBody>
      </p:sp>
      <p:sp>
        <p:nvSpPr>
          <p:cNvPr id="27" name="Rectangle 26"/>
          <p:cNvSpPr/>
          <p:nvPr/>
        </p:nvSpPr>
        <p:spPr>
          <a:xfrm>
            <a:off x="6419495" y="4275543"/>
            <a:ext cx="2313696" cy="2435358"/>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Cellphone Widget</a:t>
            </a:r>
          </a:p>
        </p:txBody>
      </p:sp>
      <p:sp>
        <p:nvSpPr>
          <p:cNvPr id="26" name="Up Arrow 25"/>
          <p:cNvSpPr/>
          <p:nvPr/>
        </p:nvSpPr>
        <p:spPr>
          <a:xfrm>
            <a:off x="385711"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8" name="Up Arrow 27"/>
          <p:cNvSpPr/>
          <p:nvPr/>
        </p:nvSpPr>
        <p:spPr>
          <a:xfrm>
            <a:off x="1319465"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9" name="Rectangle 28"/>
          <p:cNvSpPr/>
          <p:nvPr/>
        </p:nvSpPr>
        <p:spPr>
          <a:xfrm>
            <a:off x="8892860" y="4285182"/>
            <a:ext cx="2436794" cy="241273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Home Assistant</a:t>
            </a:r>
          </a:p>
        </p:txBody>
      </p:sp>
      <p:sp>
        <p:nvSpPr>
          <p:cNvPr id="30" name="Up Arrow 29"/>
          <p:cNvSpPr/>
          <p:nvPr/>
        </p:nvSpPr>
        <p:spPr>
          <a:xfrm>
            <a:off x="2221832"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8" name="Up Arrow 37"/>
          <p:cNvSpPr/>
          <p:nvPr/>
        </p:nvSpPr>
        <p:spPr>
          <a:xfrm rot="5400000">
            <a:off x="6915872" y="-200407"/>
            <a:ext cx="368969" cy="3480899"/>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9" name="Up Arrow 38"/>
          <p:cNvSpPr/>
          <p:nvPr/>
        </p:nvSpPr>
        <p:spPr>
          <a:xfrm rot="5400000">
            <a:off x="6888936" y="349168"/>
            <a:ext cx="390757" cy="3448812"/>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0" name="Rectangle 39"/>
          <p:cNvSpPr/>
          <p:nvPr/>
        </p:nvSpPr>
        <p:spPr>
          <a:xfrm>
            <a:off x="497004" y="5409074"/>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1" name="Rectangle 40"/>
          <p:cNvSpPr/>
          <p:nvPr/>
        </p:nvSpPr>
        <p:spPr>
          <a:xfrm>
            <a:off x="813834" y="567665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2" name="Rectangle 41"/>
          <p:cNvSpPr/>
          <p:nvPr/>
        </p:nvSpPr>
        <p:spPr>
          <a:xfrm>
            <a:off x="1431753" y="5968105"/>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Sensors</a:t>
            </a:r>
          </a:p>
        </p:txBody>
      </p:sp>
      <p:sp>
        <p:nvSpPr>
          <p:cNvPr id="43" name="Up Arrow 42"/>
          <p:cNvSpPr/>
          <p:nvPr/>
        </p:nvSpPr>
        <p:spPr>
          <a:xfrm>
            <a:off x="1357409" y="3178734"/>
            <a:ext cx="396743" cy="1090030"/>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7" name="Up Arrow 46"/>
          <p:cNvSpPr/>
          <p:nvPr/>
        </p:nvSpPr>
        <p:spPr>
          <a:xfrm rot="5400000">
            <a:off x="3154130" y="1268243"/>
            <a:ext cx="396743" cy="1548366"/>
          </a:xfrm>
          <a:prstGeom prst="upArrow">
            <a:avLst/>
          </a:prstGeom>
          <a:solidFill>
            <a:schemeClr val="tx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1" name="Up Arrow 50"/>
          <p:cNvSpPr/>
          <p:nvPr/>
        </p:nvSpPr>
        <p:spPr>
          <a:xfrm rot="5400000">
            <a:off x="5691329" y="2062107"/>
            <a:ext cx="396743" cy="1059589"/>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6" name="Up Arrow 55"/>
          <p:cNvSpPr/>
          <p:nvPr/>
        </p:nvSpPr>
        <p:spPr>
          <a:xfrm rot="10800000">
            <a:off x="7377968" y="3168316"/>
            <a:ext cx="396743" cy="89272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7" name="Up Arrow 56"/>
          <p:cNvSpPr/>
          <p:nvPr/>
        </p:nvSpPr>
        <p:spPr>
          <a:xfrm rot="10800000">
            <a:off x="9860830" y="3198500"/>
            <a:ext cx="396743" cy="862544"/>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1" name="Up Arrow 30"/>
          <p:cNvSpPr/>
          <p:nvPr/>
        </p:nvSpPr>
        <p:spPr>
          <a:xfrm rot="5400000">
            <a:off x="3142245" y="2195762"/>
            <a:ext cx="396743" cy="1548365"/>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2" name="Rectangle 31"/>
          <p:cNvSpPr/>
          <p:nvPr/>
        </p:nvSpPr>
        <p:spPr>
          <a:xfrm>
            <a:off x="264695" y="4275543"/>
            <a:ext cx="5261810" cy="249480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3" name="Isosceles Triangle 32"/>
          <p:cNvSpPr/>
          <p:nvPr/>
        </p:nvSpPr>
        <p:spPr>
          <a:xfrm>
            <a:off x="264695" y="3750294"/>
            <a:ext cx="5325979" cy="525249"/>
          </a:xfrm>
          <a:prstGeom prst="triangle">
            <a:avLst/>
          </a:prstGeom>
          <a:solidFill>
            <a:srgbClr val="FFFFFF"/>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SNOW</a:t>
            </a:r>
            <a:endParaRPr lang="en-US" sz="3200" dirty="0" smtClean="0">
              <a:solidFill>
                <a:schemeClr val="tx1"/>
              </a:solidFill>
            </a:endParaRPr>
          </a:p>
        </p:txBody>
      </p:sp>
      <p:sp>
        <p:nvSpPr>
          <p:cNvPr id="34" name="Isosceles Triangle 33"/>
          <p:cNvSpPr/>
          <p:nvPr/>
        </p:nvSpPr>
        <p:spPr>
          <a:xfrm>
            <a:off x="6312568" y="3798420"/>
            <a:ext cx="5117433" cy="525249"/>
          </a:xfrm>
          <a:prstGeom prst="triangle">
            <a:avLst/>
          </a:prstGeom>
          <a:solidFill>
            <a:srgbClr val="FFFF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SUN</a:t>
            </a:r>
            <a:endParaRPr lang="en-US" sz="3200" dirty="0" smtClean="0">
              <a:solidFill>
                <a:schemeClr val="tx1"/>
              </a:solidFill>
            </a:endParaRPr>
          </a:p>
        </p:txBody>
      </p:sp>
      <p:sp>
        <p:nvSpPr>
          <p:cNvPr id="35" name="Rectangle 34"/>
          <p:cNvSpPr/>
          <p:nvPr/>
        </p:nvSpPr>
        <p:spPr>
          <a:xfrm>
            <a:off x="3762697" y="4741193"/>
            <a:ext cx="1597212" cy="133576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strike="sngStrike" dirty="0" smtClean="0">
                <a:solidFill>
                  <a:schemeClr val="tx1"/>
                </a:solidFill>
              </a:rPr>
              <a:t>WIFI</a:t>
            </a:r>
            <a:r>
              <a:rPr lang="en-US" sz="2400" strike="sngStrike" dirty="0" smtClean="0">
                <a:solidFill>
                  <a:schemeClr val="tx1"/>
                </a:solidFill>
              </a:rPr>
              <a:t> </a:t>
            </a:r>
            <a:r>
              <a:rPr lang="en-US" sz="3200" strike="sngStrike" dirty="0" smtClean="0">
                <a:solidFill>
                  <a:schemeClr val="tx1"/>
                </a:solidFill>
              </a:rPr>
              <a:t>ROUTER</a:t>
            </a:r>
          </a:p>
        </p:txBody>
      </p:sp>
    </p:spTree>
    <p:extLst>
      <p:ext uri="{BB962C8B-B14F-4D97-AF65-F5344CB8AC3E}">
        <p14:creationId xmlns:p14="http://schemas.microsoft.com/office/powerpoint/2010/main" val="1615676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Troubleshooting Tips - Remote</a:t>
            </a:r>
            <a:endParaRPr lang="en-US" dirty="0"/>
          </a:p>
        </p:txBody>
      </p:sp>
      <p:sp>
        <p:nvSpPr>
          <p:cNvPr id="3" name="Content Placeholder 2"/>
          <p:cNvSpPr>
            <a:spLocks noGrp="1"/>
          </p:cNvSpPr>
          <p:nvPr>
            <p:ph idx="1"/>
          </p:nvPr>
        </p:nvSpPr>
        <p:spPr>
          <a:xfrm>
            <a:off x="232610" y="1199983"/>
            <a:ext cx="11638548" cy="5329154"/>
          </a:xfrm>
        </p:spPr>
        <p:txBody>
          <a:bodyPr/>
          <a:lstStyle/>
          <a:p>
            <a:r>
              <a:rPr lang="en-US" sz="3200" dirty="0" smtClean="0"/>
              <a:t>Hologram, IFTTT dashboards</a:t>
            </a:r>
          </a:p>
          <a:p>
            <a:pPr marL="457200" lvl="1" indent="0">
              <a:buNone/>
            </a:pPr>
            <a:endParaRPr lang="en-US" sz="1000" dirty="0" smtClean="0"/>
          </a:p>
          <a:p>
            <a:r>
              <a:rPr lang="en-US" sz="3200" dirty="0" err="1" smtClean="0"/>
              <a:t>Dweet</a:t>
            </a:r>
            <a:r>
              <a:rPr lang="en-US" sz="3200" dirty="0" smtClean="0"/>
              <a:t> provides alternate report if failure occurs downstream</a:t>
            </a:r>
          </a:p>
          <a:p>
            <a:pPr lvl="1"/>
            <a:endParaRPr lang="en-US" sz="1000" dirty="0"/>
          </a:p>
          <a:p>
            <a:r>
              <a:rPr lang="en-US" sz="3200" dirty="0" smtClean="0"/>
              <a:t>External timer to reboot system periodically</a:t>
            </a:r>
          </a:p>
          <a:p>
            <a:pPr lvl="1"/>
            <a:endParaRPr lang="en-US" sz="1000" dirty="0" smtClean="0"/>
          </a:p>
          <a:p>
            <a:r>
              <a:rPr lang="en-US" sz="3200" dirty="0"/>
              <a:t>Run </a:t>
            </a:r>
            <a:r>
              <a:rPr lang="en-US" sz="3200" dirty="0" smtClean="0"/>
              <a:t>duplicate </a:t>
            </a:r>
            <a:r>
              <a:rPr lang="en-US" sz="3200" dirty="0"/>
              <a:t>system using same </a:t>
            </a:r>
            <a:r>
              <a:rPr lang="en-US" sz="3200" dirty="0" smtClean="0"/>
              <a:t>software</a:t>
            </a:r>
          </a:p>
          <a:p>
            <a:pPr lvl="1"/>
            <a:endParaRPr lang="en-US" sz="1000" dirty="0"/>
          </a:p>
          <a:p>
            <a:r>
              <a:rPr lang="en-US" sz="3200" dirty="0" smtClean="0"/>
              <a:t>Neighbors can read sensors directly on cellphone</a:t>
            </a:r>
          </a:p>
          <a:p>
            <a:pPr lvl="1"/>
            <a:endParaRPr lang="en-US" sz="1000" dirty="0" smtClean="0"/>
          </a:p>
          <a:p>
            <a:r>
              <a:rPr lang="en-US" sz="3200" dirty="0"/>
              <a:t>Catastrophic failure – </a:t>
            </a:r>
            <a:r>
              <a:rPr lang="en-US" sz="3200" dirty="0" smtClean="0"/>
              <a:t>exchange units</a:t>
            </a:r>
            <a:endParaRPr lang="en-US" sz="3200" dirty="0"/>
          </a:p>
          <a:p>
            <a:pPr lvl="1"/>
            <a:endParaRPr lang="en-US" sz="3200" dirty="0"/>
          </a:p>
        </p:txBody>
      </p:sp>
    </p:spTree>
    <p:extLst>
      <p:ext uri="{BB962C8B-B14F-4D97-AF65-F5344CB8AC3E}">
        <p14:creationId xmlns:p14="http://schemas.microsoft.com/office/powerpoint/2010/main" val="2246397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To Do List – Florida</a:t>
            </a:r>
            <a:endParaRPr lang="en-US" dirty="0"/>
          </a:p>
        </p:txBody>
      </p:sp>
      <p:sp>
        <p:nvSpPr>
          <p:cNvPr id="3" name="Content Placeholder 2"/>
          <p:cNvSpPr>
            <a:spLocks noGrp="1"/>
          </p:cNvSpPr>
          <p:nvPr>
            <p:ph idx="1"/>
          </p:nvPr>
        </p:nvSpPr>
        <p:spPr>
          <a:xfrm>
            <a:off x="525379" y="1820779"/>
            <a:ext cx="10515600" cy="3730541"/>
          </a:xfrm>
        </p:spPr>
        <p:txBody>
          <a:bodyPr/>
          <a:lstStyle/>
          <a:p>
            <a:r>
              <a:rPr lang="en-US" sz="3200" dirty="0" smtClean="0"/>
              <a:t>Verify Florida vendors via cellular </a:t>
            </a:r>
            <a:r>
              <a:rPr lang="en-US" sz="3200" dirty="0" err="1" smtClean="0"/>
              <a:t>IoT</a:t>
            </a:r>
            <a:endParaRPr lang="en-US" sz="3200" dirty="0" smtClean="0"/>
          </a:p>
          <a:p>
            <a:endParaRPr lang="en-US" sz="3200" dirty="0" smtClean="0"/>
          </a:p>
          <a:p>
            <a:pPr lvl="1"/>
            <a:r>
              <a:rPr lang="en-US" sz="3200" dirty="0" err="1" smtClean="0"/>
              <a:t>Lawncare</a:t>
            </a:r>
            <a:r>
              <a:rPr lang="en-US" sz="3200" dirty="0" smtClean="0"/>
              <a:t>, bush trimming, weed &amp; pest control</a:t>
            </a:r>
          </a:p>
          <a:p>
            <a:pPr lvl="1"/>
            <a:endParaRPr lang="en-US" sz="3200" dirty="0"/>
          </a:p>
          <a:p>
            <a:pPr lvl="1"/>
            <a:r>
              <a:rPr lang="en-US" sz="3200" dirty="0" smtClean="0"/>
              <a:t>Manage sprinklers remotely</a:t>
            </a:r>
          </a:p>
          <a:p>
            <a:pPr lvl="1"/>
            <a:endParaRPr lang="en-US" sz="3200" dirty="0"/>
          </a:p>
          <a:p>
            <a:pPr lvl="1"/>
            <a:r>
              <a:rPr lang="en-US" sz="3200" dirty="0" smtClean="0"/>
              <a:t>Camera to send still photos</a:t>
            </a:r>
            <a:endParaRPr lang="en-US" sz="3200" dirty="0"/>
          </a:p>
          <a:p>
            <a:pPr lvl="1"/>
            <a:endParaRPr lang="en-US" sz="3200" dirty="0" smtClean="0"/>
          </a:p>
        </p:txBody>
      </p:sp>
    </p:spTree>
    <p:extLst>
      <p:ext uri="{BB962C8B-B14F-4D97-AF65-F5344CB8AC3E}">
        <p14:creationId xmlns:p14="http://schemas.microsoft.com/office/powerpoint/2010/main" val="228083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240" t="19168" r="-2240" b="17960"/>
          <a:stretch/>
        </p:blipFill>
        <p:spPr bwMode="auto">
          <a:xfrm>
            <a:off x="154421" y="667910"/>
            <a:ext cx="12130665" cy="594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067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E6699B-640F-4132-A737-A8ACA8EB5BA0}"/>
              </a:ext>
            </a:extLst>
          </p:cNvPr>
          <p:cNvSpPr>
            <a:spLocks noGrp="1"/>
          </p:cNvSpPr>
          <p:nvPr>
            <p:ph type="title"/>
          </p:nvPr>
        </p:nvSpPr>
        <p:spPr>
          <a:xfrm>
            <a:off x="205902" y="24211"/>
            <a:ext cx="10733947" cy="1325563"/>
          </a:xfrm>
        </p:spPr>
        <p:txBody>
          <a:bodyPr/>
          <a:lstStyle/>
          <a:p>
            <a:r>
              <a:rPr lang="en-US" dirty="0"/>
              <a:t>New to the club? Welcome!</a:t>
            </a:r>
          </a:p>
        </p:txBody>
      </p:sp>
      <p:sp>
        <p:nvSpPr>
          <p:cNvPr id="3" name="Content Placeholder 2">
            <a:extLst>
              <a:ext uri="{FF2B5EF4-FFF2-40B4-BE49-F238E27FC236}">
                <a16:creationId xmlns:a16="http://schemas.microsoft.com/office/drawing/2014/main" xmlns="" id="{D8ACFD58-A884-4D1B-A1E1-D081451B2B25}"/>
              </a:ext>
            </a:extLst>
          </p:cNvPr>
          <p:cNvSpPr>
            <a:spLocks noGrp="1"/>
          </p:cNvSpPr>
          <p:nvPr>
            <p:ph idx="1"/>
          </p:nvPr>
        </p:nvSpPr>
        <p:spPr>
          <a:xfrm>
            <a:off x="494270" y="1349774"/>
            <a:ext cx="11203460" cy="4351338"/>
          </a:xfrm>
        </p:spPr>
        <p:txBody>
          <a:bodyPr/>
          <a:lstStyle/>
          <a:p>
            <a:pPr marL="0" indent="0">
              <a:buNone/>
            </a:pPr>
            <a:r>
              <a:rPr lang="en-US" sz="4000" dirty="0">
                <a:solidFill>
                  <a:schemeClr val="accent4"/>
                </a:solidFill>
              </a:rPr>
              <a:t>Wondering what H.O.T. is all about?</a:t>
            </a:r>
            <a:endParaRPr lang="en-US" sz="3200" dirty="0"/>
          </a:p>
          <a:p>
            <a:r>
              <a:rPr lang="en-US" dirty="0"/>
              <a:t>This is a hands-on group, so we may be in the middle of a </a:t>
            </a:r>
            <a:r>
              <a:rPr lang="en-US" i="1" u="sng" dirty="0"/>
              <a:t>series of meetings</a:t>
            </a:r>
            <a:r>
              <a:rPr lang="en-US" i="1" dirty="0"/>
              <a:t> </a:t>
            </a:r>
            <a:r>
              <a:rPr lang="en-US" dirty="0"/>
              <a:t>on our way to building something interesting</a:t>
            </a:r>
          </a:p>
          <a:p>
            <a:pPr marL="0" indent="0">
              <a:buNone/>
            </a:pPr>
            <a:r>
              <a:rPr lang="en-US" dirty="0"/>
              <a:t> </a:t>
            </a:r>
          </a:p>
          <a:p>
            <a:r>
              <a:rPr lang="en-US" dirty="0"/>
              <a:t>Go to </a:t>
            </a:r>
            <a:r>
              <a:rPr lang="en-US" dirty="0">
                <a:hlinkClick r:id="rId2"/>
              </a:rPr>
              <a:t>handsontech.org&gt;New Members</a:t>
            </a:r>
            <a:r>
              <a:rPr lang="en-US" dirty="0"/>
              <a:t> for a specially designed launching point for new members!</a:t>
            </a:r>
          </a:p>
          <a:p>
            <a:endParaRPr lang="en-US" sz="1050" dirty="0"/>
          </a:p>
          <a:p>
            <a:r>
              <a:rPr lang="en-US" dirty="0"/>
              <a:t>Please take the time to look through a few presentations at </a:t>
            </a:r>
            <a:r>
              <a:rPr lang="en-US" dirty="0">
                <a:hlinkClick r:id="rId3" action="ppaction://hlinkfile"/>
              </a:rPr>
              <a:t>h</a:t>
            </a:r>
            <a:r>
              <a:rPr lang="en-US" dirty="0">
                <a:hlinkClick r:id="rId4"/>
              </a:rPr>
              <a:t>andsontech.org&gt;Small Computers </a:t>
            </a:r>
            <a:r>
              <a:rPr lang="en-US" dirty="0"/>
              <a:t>or </a:t>
            </a:r>
            <a:r>
              <a:rPr lang="en-US" dirty="0">
                <a:hlinkClick r:id="rId5"/>
              </a:rPr>
              <a:t>handsontech.org&gt;3D Printing</a:t>
            </a:r>
            <a:r>
              <a:rPr lang="en-US" dirty="0"/>
              <a:t>.  </a:t>
            </a:r>
          </a:p>
          <a:p>
            <a:pPr lvl="1"/>
            <a:r>
              <a:rPr lang="en-US" dirty="0"/>
              <a:t>Presentations are always available online after our meetings for reference and as self-paced projects</a:t>
            </a:r>
          </a:p>
          <a:p>
            <a:endParaRPr lang="en-US" dirty="0"/>
          </a:p>
          <a:p>
            <a:endParaRPr lang="en-US" dirty="0"/>
          </a:p>
        </p:txBody>
      </p:sp>
    </p:spTree>
    <p:extLst>
      <p:ext uri="{BB962C8B-B14F-4D97-AF65-F5344CB8AC3E}">
        <p14:creationId xmlns:p14="http://schemas.microsoft.com/office/powerpoint/2010/main" val="1556401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21912" y="2570511"/>
            <a:ext cx="9995263"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a:lstStyle>
          <a:p>
            <a:pPr algn="ctr"/>
            <a:r>
              <a:rPr lang="en-US" dirty="0" smtClean="0"/>
              <a:t>Hardware – A collection of all the parts you can physically Touch</a:t>
            </a:r>
            <a:endParaRPr lang="en-US" dirty="0"/>
          </a:p>
        </p:txBody>
      </p:sp>
    </p:spTree>
    <p:extLst>
      <p:ext uri="{BB962C8B-B14F-4D97-AF65-F5344CB8AC3E}">
        <p14:creationId xmlns:p14="http://schemas.microsoft.com/office/powerpoint/2010/main" val="3194356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334" y="95140"/>
            <a:ext cx="10028509" cy="594672"/>
          </a:xfrm>
        </p:spPr>
        <p:txBody>
          <a:bodyPr/>
          <a:lstStyle/>
          <a:p>
            <a:pPr algn="ctr"/>
            <a:r>
              <a:rPr lang="en-US" dirty="0" smtClean="0"/>
              <a:t>Hub Progression – Oct 2021 Maine</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34" y="632993"/>
            <a:ext cx="10366633" cy="6047279"/>
          </a:xfrm>
          <a:prstGeom prst="rect">
            <a:avLst/>
          </a:prstGeom>
        </p:spPr>
      </p:pic>
    </p:spTree>
    <p:extLst>
      <p:ext uri="{BB962C8B-B14F-4D97-AF65-F5344CB8AC3E}">
        <p14:creationId xmlns:p14="http://schemas.microsoft.com/office/powerpoint/2010/main" val="4067406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Hub Parts List</a:t>
            </a:r>
            <a:endParaRPr lang="en-US" dirty="0"/>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3816447444"/>
              </p:ext>
            </p:extLst>
          </p:nvPr>
        </p:nvGraphicFramePr>
        <p:xfrm>
          <a:off x="192576" y="1067016"/>
          <a:ext cx="10857767" cy="7680960"/>
        </p:xfrm>
        <a:graphic>
          <a:graphicData uri="http://schemas.openxmlformats.org/drawingml/2006/table">
            <a:tbl>
              <a:tblPr firstRow="1" bandRow="1">
                <a:tableStyleId>{5C22544A-7EE6-4342-B048-85BDC9FD1C3A}</a:tableStyleId>
              </a:tblPr>
              <a:tblGrid>
                <a:gridCol w="3381076"/>
                <a:gridCol w="2344156"/>
                <a:gridCol w="1539939"/>
                <a:gridCol w="3592596"/>
              </a:tblGrid>
              <a:tr h="428287">
                <a:tc>
                  <a:txBody>
                    <a:bodyPr/>
                    <a:lstStyle/>
                    <a:p>
                      <a:pPr algn="ctr"/>
                      <a:r>
                        <a:rPr lang="en-US" sz="2400" dirty="0" smtClean="0"/>
                        <a:t>Description</a:t>
                      </a:r>
                      <a:endParaRPr lang="en-US" sz="2400" dirty="0"/>
                    </a:p>
                  </a:txBody>
                  <a:tcPr/>
                </a:tc>
                <a:tc>
                  <a:txBody>
                    <a:bodyPr/>
                    <a:lstStyle/>
                    <a:p>
                      <a:pPr algn="ctr"/>
                      <a:r>
                        <a:rPr lang="en-US" sz="2400" dirty="0" smtClean="0"/>
                        <a:t>Amazon</a:t>
                      </a:r>
                      <a:endParaRPr lang="en-US" sz="2400" dirty="0"/>
                    </a:p>
                  </a:txBody>
                  <a:tcPr/>
                </a:tc>
                <a:tc>
                  <a:txBody>
                    <a:bodyPr/>
                    <a:lstStyle/>
                    <a:p>
                      <a:pPr algn="ctr"/>
                      <a:r>
                        <a:rPr lang="en-US" sz="2400" dirty="0" err="1" smtClean="0"/>
                        <a:t>AliExpress</a:t>
                      </a:r>
                      <a:endParaRPr lang="en-US" sz="2400" dirty="0"/>
                    </a:p>
                  </a:txBody>
                  <a:tcPr/>
                </a:tc>
                <a:tc>
                  <a:txBody>
                    <a:bodyPr/>
                    <a:lstStyle/>
                    <a:p>
                      <a:pPr algn="ctr"/>
                      <a:r>
                        <a:rPr lang="en-US" sz="2400" dirty="0" smtClean="0"/>
                        <a:t>Notes</a:t>
                      </a:r>
                      <a:endParaRPr lang="en-US" sz="2400" dirty="0"/>
                    </a:p>
                  </a:txBody>
                  <a:tcPr/>
                </a:tc>
              </a:tr>
              <a:tr h="770916">
                <a:tc>
                  <a:txBody>
                    <a:bodyPr/>
                    <a:lstStyle/>
                    <a:p>
                      <a:r>
                        <a:rPr lang="en-US" sz="2400" dirty="0" err="1" smtClean="0"/>
                        <a:t>MELife</a:t>
                      </a:r>
                      <a:r>
                        <a:rPr lang="en-US" sz="2400" dirty="0" smtClean="0"/>
                        <a:t> 2 Pack for ESP32 ESP-32S Development Board (not Mini!)</a:t>
                      </a:r>
                      <a:endParaRPr lang="en-US" sz="2400" dirty="0"/>
                    </a:p>
                  </a:txBody>
                  <a:tcPr/>
                </a:tc>
                <a:tc>
                  <a:txBody>
                    <a:bodyPr/>
                    <a:lstStyle/>
                    <a:p>
                      <a:r>
                        <a:rPr lang="en-US" sz="2400" dirty="0" smtClean="0"/>
                        <a:t>$16.99/pair</a:t>
                      </a:r>
                      <a:endParaRPr lang="en-US" sz="2400" dirty="0"/>
                    </a:p>
                  </a:txBody>
                  <a:tcPr/>
                </a:tc>
                <a:tc>
                  <a:txBody>
                    <a:bodyPr/>
                    <a:lstStyle/>
                    <a:p>
                      <a:r>
                        <a:rPr lang="en-US" sz="2400" dirty="0" smtClean="0"/>
                        <a:t>$1-$3</a:t>
                      </a:r>
                      <a:endParaRPr lang="en-US" sz="2400" dirty="0"/>
                    </a:p>
                  </a:txBody>
                  <a:tcPr/>
                </a:tc>
                <a:tc>
                  <a:txBody>
                    <a:bodyPr/>
                    <a:lstStyle/>
                    <a:p>
                      <a:r>
                        <a:rPr lang="en-US" sz="2400" dirty="0" smtClean="0"/>
                        <a:t>Onboard AMD1117 regulator adequate</a:t>
                      </a:r>
                      <a:r>
                        <a:rPr lang="en-US" sz="2400" baseline="0" dirty="0" smtClean="0"/>
                        <a:t> for modem</a:t>
                      </a:r>
                      <a:endParaRPr lang="en-US" sz="2400" dirty="0"/>
                    </a:p>
                  </a:txBody>
                  <a:tcPr/>
                </a:tc>
              </a:tr>
              <a:tr h="770916">
                <a:tc>
                  <a:txBody>
                    <a:bodyPr/>
                    <a:lstStyle/>
                    <a:p>
                      <a:r>
                        <a:rPr lang="en-US" sz="2400" dirty="0" err="1" smtClean="0"/>
                        <a:t>Botletics</a:t>
                      </a:r>
                      <a:r>
                        <a:rPr lang="en-US" sz="2400" dirty="0" smtClean="0"/>
                        <a:t> SIM7000A LTE CAT-M1 NB-</a:t>
                      </a:r>
                      <a:r>
                        <a:rPr lang="en-US" sz="2400" dirty="0" err="1" smtClean="0"/>
                        <a:t>IoT</a:t>
                      </a:r>
                      <a:r>
                        <a:rPr lang="en-US" sz="2400" dirty="0" smtClean="0"/>
                        <a:t> Cellular</a:t>
                      </a:r>
                      <a:r>
                        <a:rPr lang="en-US" sz="2400" baseline="0" dirty="0" smtClean="0"/>
                        <a:t> + GPS + Antenna</a:t>
                      </a:r>
                      <a:endParaRPr lang="en-US" sz="2400" dirty="0"/>
                    </a:p>
                  </a:txBody>
                  <a:tcPr/>
                </a:tc>
                <a:tc>
                  <a:txBody>
                    <a:bodyPr/>
                    <a:lstStyle/>
                    <a:p>
                      <a:r>
                        <a:rPr lang="en-US" sz="2400" dirty="0" smtClean="0"/>
                        <a:t>$65</a:t>
                      </a:r>
                      <a:endParaRPr lang="en-US" sz="2400" dirty="0"/>
                    </a:p>
                  </a:txBody>
                  <a:tcPr/>
                </a:tc>
                <a:tc>
                  <a:txBody>
                    <a:bodyPr/>
                    <a:lstStyle/>
                    <a:p>
                      <a:endParaRPr lang="en-US" sz="2400" dirty="0"/>
                    </a:p>
                  </a:txBody>
                  <a:tcPr/>
                </a:tc>
                <a:tc>
                  <a:txBody>
                    <a:bodyPr/>
                    <a:lstStyle/>
                    <a:p>
                      <a:endParaRPr lang="en-US" sz="2400" dirty="0"/>
                    </a:p>
                  </a:txBody>
                  <a:tcPr/>
                </a:tc>
              </a:tr>
              <a:tr h="770916">
                <a:tc>
                  <a:txBody>
                    <a:bodyPr/>
                    <a:lstStyle/>
                    <a:p>
                      <a:r>
                        <a:rPr lang="en-US" sz="2400" dirty="0" err="1" smtClean="0"/>
                        <a:t>Ultronics</a:t>
                      </a:r>
                      <a:r>
                        <a:rPr lang="en-US" sz="2400" dirty="0" smtClean="0"/>
                        <a:t> .96 Inch OLED Module 128x64 SSD 1306 .96”  Display</a:t>
                      </a:r>
                      <a:endParaRPr lang="en-US" sz="2400" dirty="0"/>
                    </a:p>
                  </a:txBody>
                  <a:tcPr/>
                </a:tc>
                <a:tc>
                  <a:txBody>
                    <a:bodyPr/>
                    <a:lstStyle/>
                    <a:p>
                      <a:r>
                        <a:rPr lang="en-US" sz="2400" dirty="0" smtClean="0"/>
                        <a:t>$3 - $10 </a:t>
                      </a:r>
                      <a:endParaRPr lang="en-US" sz="2400" dirty="0"/>
                    </a:p>
                  </a:txBody>
                  <a:tcPr/>
                </a:tc>
                <a:tc>
                  <a:txBody>
                    <a:bodyPr/>
                    <a:lstStyle/>
                    <a:p>
                      <a:endParaRPr lang="en-US" sz="2400" dirty="0"/>
                    </a:p>
                  </a:txBody>
                  <a:tcPr/>
                </a:tc>
                <a:tc>
                  <a:txBody>
                    <a:bodyPr/>
                    <a:lstStyle/>
                    <a:p>
                      <a:r>
                        <a:rPr lang="en-US" sz="2400" dirty="0" smtClean="0"/>
                        <a:t>I2C</a:t>
                      </a:r>
                      <a:r>
                        <a:rPr lang="en-US" sz="2400" baseline="0" dirty="0" smtClean="0"/>
                        <a:t> bus; optional, but convenient during development/debug</a:t>
                      </a:r>
                      <a:endParaRPr lang="en-US" sz="2400" dirty="0"/>
                    </a:p>
                  </a:txBody>
                  <a:tcPr/>
                </a:tc>
              </a:tr>
              <a:tr h="428745">
                <a:tc>
                  <a:txBody>
                    <a:bodyPr/>
                    <a:lstStyle/>
                    <a:p>
                      <a:r>
                        <a:rPr lang="en-US" sz="2400" dirty="0" smtClean="0"/>
                        <a:t>BME280 temp/hum</a:t>
                      </a:r>
                      <a:r>
                        <a:rPr lang="en-US" sz="2400" baseline="0" dirty="0" smtClean="0"/>
                        <a:t> sensor</a:t>
                      </a:r>
                      <a:endParaRPr lang="en-US" sz="2400" dirty="0"/>
                    </a:p>
                  </a:txBody>
                  <a:tcPr/>
                </a:tc>
                <a:tc>
                  <a:txBody>
                    <a:bodyPr/>
                    <a:lstStyle/>
                    <a:p>
                      <a:r>
                        <a:rPr lang="en-US" sz="2400" dirty="0" smtClean="0"/>
                        <a:t>$15 was $5</a:t>
                      </a:r>
                      <a:endParaRPr lang="en-US" sz="2400" dirty="0"/>
                    </a:p>
                  </a:txBody>
                  <a:tcPr/>
                </a:tc>
                <a:tc>
                  <a:txBody>
                    <a:bodyPr/>
                    <a:lstStyle/>
                    <a:p>
                      <a:r>
                        <a:rPr lang="en-US" sz="2400" dirty="0" smtClean="0"/>
                        <a:t>$1.80</a:t>
                      </a:r>
                      <a:endParaRPr lang="en-US" sz="2400" dirty="0"/>
                    </a:p>
                  </a:txBody>
                  <a:tcPr/>
                </a:tc>
                <a:tc>
                  <a:txBody>
                    <a:bodyPr/>
                    <a:lstStyle/>
                    <a:p>
                      <a:r>
                        <a:rPr lang="en-US" sz="2400" dirty="0" smtClean="0"/>
                        <a:t>I2C</a:t>
                      </a:r>
                      <a:r>
                        <a:rPr lang="en-US" sz="2400" baseline="0" dirty="0" smtClean="0"/>
                        <a:t> bus; </a:t>
                      </a:r>
                      <a:endParaRPr lang="en-US" sz="2400" dirty="0"/>
                    </a:p>
                  </a:txBody>
                  <a:tcPr/>
                </a:tc>
              </a:tr>
              <a:tr h="770916">
                <a:tc>
                  <a:txBody>
                    <a:bodyPr/>
                    <a:lstStyle/>
                    <a:p>
                      <a:r>
                        <a:rPr lang="en-US" sz="2400" dirty="0" smtClean="0"/>
                        <a:t>ELEGOO</a:t>
                      </a:r>
                      <a:r>
                        <a:rPr lang="en-US" sz="2400" baseline="0" dirty="0" smtClean="0"/>
                        <a:t> 3pcs Breadboard 830 Point </a:t>
                      </a:r>
                      <a:r>
                        <a:rPr lang="en-US" sz="2400" dirty="0" smtClean="0"/>
                        <a:t>Solderless</a:t>
                      </a:r>
                      <a:r>
                        <a:rPr lang="en-US" sz="2400" baseline="0" dirty="0" smtClean="0"/>
                        <a:t> Prototype</a:t>
                      </a:r>
                      <a:endParaRPr lang="en-US" sz="2400" dirty="0"/>
                    </a:p>
                  </a:txBody>
                  <a:tcPr/>
                </a:tc>
                <a:tc>
                  <a:txBody>
                    <a:bodyPr/>
                    <a:lstStyle/>
                    <a:p>
                      <a:r>
                        <a:rPr lang="en-US" sz="2400" dirty="0" smtClean="0"/>
                        <a:t>$9.99/3</a:t>
                      </a:r>
                      <a:endParaRPr lang="en-US" sz="2400" dirty="0"/>
                    </a:p>
                  </a:txBody>
                  <a:tcPr/>
                </a:tc>
                <a:tc>
                  <a:txBody>
                    <a:bodyPr/>
                    <a:lstStyle/>
                    <a:p>
                      <a:endParaRPr lang="en-US" sz="2400" dirty="0"/>
                    </a:p>
                  </a:txBody>
                  <a:tcPr/>
                </a:tc>
                <a:tc>
                  <a:txBody>
                    <a:bodyPr/>
                    <a:lstStyle/>
                    <a:p>
                      <a:r>
                        <a:rPr lang="en-US" sz="2400" dirty="0" smtClean="0"/>
                        <a:t>OR: Prototype PCB for Arduino R3 Shield Board DIY $8.90/4</a:t>
                      </a:r>
                      <a:endParaRPr lang="en-US" sz="2400" dirty="0"/>
                    </a:p>
                  </a:txBody>
                  <a:tcPr/>
                </a:tc>
              </a:tr>
              <a:tr h="428745">
                <a:tc>
                  <a:txBody>
                    <a:bodyPr/>
                    <a:lstStyle/>
                    <a:p>
                      <a:r>
                        <a:rPr lang="en-US" sz="2400" dirty="0" smtClean="0"/>
                        <a:t>Breadboard jumper wires</a:t>
                      </a:r>
                      <a:endParaRPr lang="en-US" sz="2400" dirty="0"/>
                    </a:p>
                  </a:txBody>
                  <a:tcPr/>
                </a:tc>
                <a:tc>
                  <a:txBody>
                    <a:bodyPr/>
                    <a:lstStyle/>
                    <a:p>
                      <a:r>
                        <a:rPr lang="en-US" sz="2400" dirty="0" smtClean="0"/>
                        <a:t>$10/kit</a:t>
                      </a:r>
                      <a:endParaRPr lang="en-US" sz="2400" dirty="0"/>
                    </a:p>
                  </a:txBody>
                  <a:tcPr/>
                </a:tc>
                <a:tc>
                  <a:txBody>
                    <a:bodyPr/>
                    <a:lstStyle/>
                    <a:p>
                      <a:endParaRPr lang="en-US" sz="2400" dirty="0"/>
                    </a:p>
                  </a:txBody>
                  <a:tcPr/>
                </a:tc>
                <a:tc>
                  <a:txBody>
                    <a:bodyPr/>
                    <a:lstStyle/>
                    <a:p>
                      <a:r>
                        <a:rPr lang="en-US" sz="2400" dirty="0" smtClean="0"/>
                        <a:t>Precut sizes, convenient</a:t>
                      </a:r>
                      <a:endParaRPr lang="en-US" sz="2400" dirty="0"/>
                    </a:p>
                  </a:txBody>
                  <a:tcPr/>
                </a:tc>
              </a:tr>
              <a:tr h="103590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t>BN-LINK 7</a:t>
                      </a:r>
                      <a:r>
                        <a:rPr lang="en-US" sz="2400" baseline="0" dirty="0" smtClean="0"/>
                        <a:t> Day Heavy Duty Digital Programmable </a:t>
                      </a:r>
                      <a:r>
                        <a:rPr lang="en-US" sz="2400" dirty="0" smtClean="0"/>
                        <a:t> Timer</a:t>
                      </a:r>
                    </a:p>
                  </a:txBody>
                  <a:tcPr/>
                </a:tc>
                <a:tc>
                  <a:txBody>
                    <a:bodyPr/>
                    <a:lstStyle/>
                    <a:p>
                      <a:r>
                        <a:rPr lang="en-US" sz="2400" dirty="0" smtClean="0"/>
                        <a:t>$13.99</a:t>
                      </a:r>
                      <a:endParaRPr lang="en-US" sz="2400" dirty="0"/>
                    </a:p>
                  </a:txBody>
                  <a:tcPr/>
                </a:tc>
                <a:tc>
                  <a:txBody>
                    <a:bodyPr/>
                    <a:lstStyle/>
                    <a:p>
                      <a:endParaRPr lang="en-US" sz="2400" dirty="0"/>
                    </a:p>
                  </a:txBody>
                  <a:tcPr/>
                </a:tc>
                <a:tc>
                  <a:txBody>
                    <a:bodyPr/>
                    <a:lstStyle/>
                    <a:p>
                      <a:r>
                        <a:rPr lang="en-US" sz="2400" dirty="0" smtClean="0"/>
                        <a:t>Battery backup timer</a:t>
                      </a:r>
                      <a:endParaRPr lang="en-US" sz="2400" dirty="0"/>
                    </a:p>
                  </a:txBody>
                  <a:tcPr/>
                </a:tc>
              </a:tr>
            </a:tbl>
          </a:graphicData>
        </a:graphic>
      </p:graphicFrame>
    </p:spTree>
    <p:extLst>
      <p:ext uri="{BB962C8B-B14F-4D97-AF65-F5344CB8AC3E}">
        <p14:creationId xmlns:p14="http://schemas.microsoft.com/office/powerpoint/2010/main" val="203398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6401" y="14929"/>
            <a:ext cx="11408188" cy="1325563"/>
          </a:xfrm>
        </p:spPr>
        <p:txBody>
          <a:bodyPr/>
          <a:lstStyle/>
          <a:p>
            <a:r>
              <a:rPr lang="en-US" sz="4000" dirty="0" smtClean="0"/>
              <a:t>Hub Parts List 2 – PCB &amp; Enclosure Options</a:t>
            </a:r>
            <a:endParaRPr lang="en-US" sz="4000" dirty="0"/>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4029323398"/>
              </p:ext>
            </p:extLst>
          </p:nvPr>
        </p:nvGraphicFramePr>
        <p:xfrm>
          <a:off x="-1" y="1242895"/>
          <a:ext cx="11718760" cy="5574653"/>
        </p:xfrm>
        <a:graphic>
          <a:graphicData uri="http://schemas.openxmlformats.org/drawingml/2006/table">
            <a:tbl>
              <a:tblPr firstRow="1" bandRow="1">
                <a:tableStyleId>{5C22544A-7EE6-4342-B048-85BDC9FD1C3A}</a:tableStyleId>
              </a:tblPr>
              <a:tblGrid>
                <a:gridCol w="5322172"/>
                <a:gridCol w="1367387"/>
                <a:gridCol w="5029201"/>
              </a:tblGrid>
              <a:tr h="545453">
                <a:tc>
                  <a:txBody>
                    <a:bodyPr/>
                    <a:lstStyle/>
                    <a:p>
                      <a:pPr algn="ctr"/>
                      <a:r>
                        <a:rPr lang="en-US" sz="2400" dirty="0" smtClean="0"/>
                        <a:t>Description</a:t>
                      </a:r>
                      <a:endParaRPr lang="en-US" sz="2400" dirty="0"/>
                    </a:p>
                  </a:txBody>
                  <a:tcPr/>
                </a:tc>
                <a:tc>
                  <a:txBody>
                    <a:bodyPr/>
                    <a:lstStyle/>
                    <a:p>
                      <a:pPr algn="ctr"/>
                      <a:r>
                        <a:rPr lang="en-US" sz="2400" dirty="0" smtClean="0"/>
                        <a:t>Amazon </a:t>
                      </a:r>
                      <a:endParaRPr lang="en-US" sz="2400" dirty="0"/>
                    </a:p>
                  </a:txBody>
                  <a:tcPr/>
                </a:tc>
                <a:tc>
                  <a:txBody>
                    <a:bodyPr/>
                    <a:lstStyle/>
                    <a:p>
                      <a:pPr algn="ctr"/>
                      <a:r>
                        <a:rPr lang="en-US" sz="2400" dirty="0" smtClean="0"/>
                        <a:t>Notes</a:t>
                      </a:r>
                      <a:endParaRPr lang="en-US" sz="2400" dirty="0"/>
                    </a:p>
                  </a:txBody>
                  <a:tcPr/>
                </a:tc>
              </a:tr>
              <a:tr h="545453">
                <a:tc>
                  <a:txBody>
                    <a:bodyPr/>
                    <a:lstStyle/>
                    <a:p>
                      <a:r>
                        <a:rPr lang="en-US" sz="2400" dirty="0" err="1" smtClean="0"/>
                        <a:t>ElectroCookie</a:t>
                      </a:r>
                      <a:r>
                        <a:rPr lang="en-US" sz="2400" dirty="0" smtClean="0"/>
                        <a:t> </a:t>
                      </a:r>
                      <a:r>
                        <a:rPr lang="en-US" sz="2400" dirty="0" err="1" smtClean="0"/>
                        <a:t>Solderable</a:t>
                      </a:r>
                      <a:r>
                        <a:rPr lang="en-US" sz="2400" dirty="0" smtClean="0"/>
                        <a:t> Breadboard PCB Double</a:t>
                      </a:r>
                      <a:r>
                        <a:rPr lang="en-US" sz="2400" baseline="0" dirty="0" smtClean="0"/>
                        <a:t> Column</a:t>
                      </a:r>
                      <a:endParaRPr lang="en-US" sz="2400" dirty="0"/>
                    </a:p>
                  </a:txBody>
                  <a:tcPr/>
                </a:tc>
                <a:tc>
                  <a:txBody>
                    <a:bodyPr/>
                    <a:lstStyle/>
                    <a:p>
                      <a:r>
                        <a:rPr lang="en-US" sz="2400" dirty="0" smtClean="0"/>
                        <a:t>$12.99/3</a:t>
                      </a:r>
                      <a:endParaRPr lang="en-US" sz="2400" dirty="0"/>
                    </a:p>
                  </a:txBody>
                  <a:tcPr/>
                </a:tc>
                <a:tc>
                  <a:txBody>
                    <a:bodyPr/>
                    <a:lstStyle/>
                    <a:p>
                      <a:r>
                        <a:rPr lang="en-US" sz="2400" dirty="0" smtClean="0"/>
                        <a:t>PCB having same hole pattern and connections as breadboard!</a:t>
                      </a:r>
                      <a:endParaRPr lang="en-US" sz="2400" dirty="0"/>
                    </a:p>
                  </a:txBody>
                  <a:tcPr/>
                </a:tc>
              </a:tr>
              <a:tr h="787877">
                <a:tc>
                  <a:txBody>
                    <a:bodyPr/>
                    <a:lstStyle/>
                    <a:p>
                      <a:r>
                        <a:rPr lang="en-US" sz="2400" dirty="0" err="1" smtClean="0"/>
                        <a:t>AwClub</a:t>
                      </a:r>
                      <a:r>
                        <a:rPr lang="en-US" sz="2400" dirty="0" smtClean="0"/>
                        <a:t> Waterproof Dustproof ABS Plastic Junction Box Model 115*90*55</a:t>
                      </a:r>
                      <a:endParaRPr lang="en-US" sz="2400" dirty="0"/>
                    </a:p>
                  </a:txBody>
                  <a:tcPr/>
                </a:tc>
                <a:tc>
                  <a:txBody>
                    <a:bodyPr/>
                    <a:lstStyle/>
                    <a:p>
                      <a:r>
                        <a:rPr lang="en-US" sz="2400" dirty="0" smtClean="0"/>
                        <a:t>$6.99</a:t>
                      </a:r>
                      <a:endParaRPr lang="en-US" sz="2400" dirty="0"/>
                    </a:p>
                  </a:txBody>
                  <a:tcPr/>
                </a:tc>
                <a:tc>
                  <a:txBody>
                    <a:bodyPr/>
                    <a:lstStyle/>
                    <a:p>
                      <a:r>
                        <a:rPr lang="en-US" sz="2400" dirty="0" smtClean="0"/>
                        <a:t>Use with prototype Arduino shield; transparent cover to</a:t>
                      </a:r>
                      <a:r>
                        <a:rPr lang="en-US" sz="2400" baseline="0" dirty="0" smtClean="0"/>
                        <a:t> view OLED display</a:t>
                      </a:r>
                      <a:endParaRPr lang="en-US" sz="2400" dirty="0"/>
                    </a:p>
                  </a:txBody>
                  <a:tcPr/>
                </a:tc>
              </a:tr>
              <a:tr h="340064">
                <a:tc>
                  <a:txBody>
                    <a:bodyPr/>
                    <a:lstStyle/>
                    <a:p>
                      <a:r>
                        <a:rPr lang="en-US" sz="2400" dirty="0" smtClean="0"/>
                        <a:t>OR:</a:t>
                      </a:r>
                      <a:endParaRPr lang="en-US" sz="2400" dirty="0"/>
                    </a:p>
                  </a:txBody>
                  <a:tcPr/>
                </a:tc>
                <a:tc>
                  <a:txBody>
                    <a:bodyPr/>
                    <a:lstStyle/>
                    <a:p>
                      <a:endParaRPr lang="en-US" sz="2400" dirty="0"/>
                    </a:p>
                  </a:txBody>
                  <a:tcPr/>
                </a:tc>
                <a:tc>
                  <a:txBody>
                    <a:bodyPr/>
                    <a:lstStyle/>
                    <a:p>
                      <a:endParaRPr lang="en-US" sz="2400" dirty="0"/>
                    </a:p>
                  </a:txBody>
                  <a:tcPr/>
                </a:tc>
              </a:tr>
              <a:tr h="545453">
                <a:tc>
                  <a:txBody>
                    <a:bodyPr/>
                    <a:lstStyle/>
                    <a:p>
                      <a:r>
                        <a:rPr lang="en-US" sz="2400" dirty="0" smtClean="0"/>
                        <a:t>Prototype for Arduino UNO R3 Shield DIY</a:t>
                      </a:r>
                      <a:endParaRPr lang="en-US" sz="2400" dirty="0"/>
                    </a:p>
                  </a:txBody>
                  <a:tcPr/>
                </a:tc>
                <a:tc>
                  <a:txBody>
                    <a:bodyPr/>
                    <a:lstStyle/>
                    <a:p>
                      <a:r>
                        <a:rPr lang="en-US" sz="2400" dirty="0" smtClean="0"/>
                        <a:t>$8.90/4</a:t>
                      </a:r>
                      <a:endParaRPr lang="en-US" sz="2400" dirty="0"/>
                    </a:p>
                  </a:txBody>
                  <a:tcPr/>
                </a:tc>
                <a:tc>
                  <a:txBody>
                    <a:bodyPr/>
                    <a:lstStyle/>
                    <a:p>
                      <a:r>
                        <a:rPr lang="en-US" sz="2400" dirty="0" smtClean="0"/>
                        <a:t>Hole</a:t>
                      </a:r>
                      <a:r>
                        <a:rPr lang="en-US" sz="2400" baseline="0" dirty="0" smtClean="0"/>
                        <a:t> pattern matches </a:t>
                      </a:r>
                      <a:r>
                        <a:rPr lang="en-US" sz="2400" baseline="0" dirty="0" err="1" smtClean="0"/>
                        <a:t>Botletics</a:t>
                      </a:r>
                      <a:r>
                        <a:rPr lang="en-US" sz="2400" baseline="0" dirty="0" smtClean="0"/>
                        <a:t>/Arduino</a:t>
                      </a:r>
                      <a:endParaRPr lang="en-US" sz="2400" dirty="0"/>
                    </a:p>
                  </a:txBody>
                  <a:tcPr/>
                </a:tc>
              </a:tr>
              <a:tr h="787877">
                <a:tc>
                  <a:txBody>
                    <a:bodyPr/>
                    <a:lstStyle/>
                    <a:p>
                      <a:r>
                        <a:rPr lang="en-US" sz="2400" dirty="0" err="1" smtClean="0"/>
                        <a:t>AwClub</a:t>
                      </a:r>
                      <a:r>
                        <a:rPr lang="en-US" sz="2400" dirty="0" smtClean="0"/>
                        <a:t> Waterproof Dustproof ABS Plastic Junction Box Model 100*68*10</a:t>
                      </a:r>
                      <a:endParaRPr lang="en-US" sz="2400" dirty="0"/>
                    </a:p>
                  </a:txBody>
                  <a:tcPr/>
                </a:tc>
                <a:tc>
                  <a:txBody>
                    <a:bodyPr/>
                    <a:lstStyle/>
                    <a:p>
                      <a:r>
                        <a:rPr lang="en-US" sz="2400" dirty="0" smtClean="0"/>
                        <a:t>$6.99</a:t>
                      </a:r>
                      <a:endParaRPr lang="en-US" sz="2400" dirty="0"/>
                    </a:p>
                  </a:txBody>
                  <a:tcPr/>
                </a:tc>
                <a:tc>
                  <a:txBody>
                    <a:bodyPr/>
                    <a:lstStyle/>
                    <a:p>
                      <a:r>
                        <a:rPr lang="en-US" sz="2400" dirty="0" smtClean="0"/>
                        <a:t>Use with prototype </a:t>
                      </a:r>
                      <a:r>
                        <a:rPr lang="en-US" sz="2400" dirty="0" err="1" smtClean="0"/>
                        <a:t>arduino</a:t>
                      </a:r>
                      <a:r>
                        <a:rPr lang="en-US" sz="2400" dirty="0" smtClean="0"/>
                        <a:t> shield; transparent cover to</a:t>
                      </a:r>
                      <a:r>
                        <a:rPr lang="en-US" sz="2400" baseline="0" dirty="0" smtClean="0"/>
                        <a:t> view OLED display</a:t>
                      </a:r>
                      <a:endParaRPr lang="en-US" sz="2400" dirty="0"/>
                    </a:p>
                  </a:txBody>
                  <a:tcPr/>
                </a:tc>
              </a:tr>
              <a:tr h="340064">
                <a:tc>
                  <a:txBody>
                    <a:bodyPr/>
                    <a:lstStyle/>
                    <a:p>
                      <a:r>
                        <a:rPr lang="en-US" sz="2400" smtClean="0"/>
                        <a:t>40 pin </a:t>
                      </a:r>
                      <a:r>
                        <a:rPr lang="en-US" sz="2400" dirty="0" smtClean="0"/>
                        <a:t>female header sockets</a:t>
                      </a:r>
                      <a:endParaRPr lang="en-US" sz="2400" dirty="0"/>
                    </a:p>
                  </a:txBody>
                  <a:tcPr/>
                </a:tc>
                <a:tc>
                  <a:txBody>
                    <a:bodyPr/>
                    <a:lstStyle/>
                    <a:p>
                      <a:endParaRPr lang="en-US" sz="2400" dirty="0"/>
                    </a:p>
                  </a:txBody>
                  <a:tcPr/>
                </a:tc>
                <a:tc>
                  <a:txBody>
                    <a:bodyPr/>
                    <a:lstStyle/>
                    <a:p>
                      <a:r>
                        <a:rPr lang="en-US" sz="2400" dirty="0" smtClean="0"/>
                        <a:t>Allows</a:t>
                      </a:r>
                      <a:r>
                        <a:rPr lang="en-US" sz="2400" baseline="0" dirty="0" smtClean="0"/>
                        <a:t> plugging in your </a:t>
                      </a:r>
                      <a:r>
                        <a:rPr lang="en-US" sz="2400" baseline="0" dirty="0" err="1" smtClean="0"/>
                        <a:t>compnents</a:t>
                      </a:r>
                      <a:r>
                        <a:rPr lang="en-US" sz="2400" baseline="0" dirty="0" smtClean="0"/>
                        <a:t> instead of soldering</a:t>
                      </a:r>
                      <a:endParaRPr lang="en-US" sz="2400" dirty="0"/>
                    </a:p>
                  </a:txBody>
                  <a:tcPr/>
                </a:tc>
              </a:tr>
              <a:tr h="340064">
                <a:tc>
                  <a:txBody>
                    <a:bodyPr/>
                    <a:lstStyle/>
                    <a:p>
                      <a:r>
                        <a:rPr lang="en-US" sz="2400" smtClean="0"/>
                        <a:t>40 </a:t>
                      </a:r>
                      <a:r>
                        <a:rPr lang="en-US" sz="2400" dirty="0" smtClean="0"/>
                        <a:t>pin male breakaway header</a:t>
                      </a:r>
                      <a:endParaRPr lang="en-US" sz="2400" dirty="0"/>
                    </a:p>
                  </a:txBody>
                  <a:tcPr/>
                </a:tc>
                <a:tc>
                  <a:txBody>
                    <a:bodyPr/>
                    <a:lstStyle/>
                    <a:p>
                      <a:endParaRPr lang="en-US" sz="2400" dirty="0"/>
                    </a:p>
                  </a:txBody>
                  <a:tcPr/>
                </a:tc>
                <a:tc>
                  <a:txBody>
                    <a:bodyPr/>
                    <a:lstStyle/>
                    <a:p>
                      <a:r>
                        <a:rPr lang="en-US" sz="2400" dirty="0" smtClean="0"/>
                        <a:t>Plug proto board</a:t>
                      </a:r>
                      <a:r>
                        <a:rPr lang="en-US" sz="2400" baseline="0" dirty="0" smtClean="0"/>
                        <a:t> onto </a:t>
                      </a:r>
                      <a:r>
                        <a:rPr lang="en-US" sz="2400" baseline="0" dirty="0" err="1" smtClean="0"/>
                        <a:t>Botletics</a:t>
                      </a:r>
                      <a:endParaRPr lang="en-US" sz="2400" dirty="0"/>
                    </a:p>
                  </a:txBody>
                  <a:tcPr/>
                </a:tc>
              </a:tr>
            </a:tbl>
          </a:graphicData>
        </a:graphic>
      </p:graphicFrame>
    </p:spTree>
    <p:extLst>
      <p:ext uri="{BB962C8B-B14F-4D97-AF65-F5344CB8AC3E}">
        <p14:creationId xmlns:p14="http://schemas.microsoft.com/office/powerpoint/2010/main" val="4054047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334" y="95139"/>
            <a:ext cx="10028509" cy="787177"/>
          </a:xfrm>
        </p:spPr>
        <p:txBody>
          <a:bodyPr/>
          <a:lstStyle/>
          <a:p>
            <a:pPr algn="ctr"/>
            <a:r>
              <a:rPr lang="en-US" dirty="0" smtClean="0"/>
              <a:t>Maine Basement Sensor</a:t>
            </a:r>
            <a:endParaRPr lang="en-US" dirty="0"/>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462" y="721895"/>
            <a:ext cx="11855117" cy="609360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6466779" y="-3030609"/>
            <a:ext cx="2820567" cy="303060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5012" t="46051" r="16061"/>
          <a:stretch/>
        </p:blipFill>
        <p:spPr>
          <a:xfrm>
            <a:off x="176463" y="3529262"/>
            <a:ext cx="2093495" cy="3286237"/>
          </a:xfrm>
          <a:prstGeom prst="rect">
            <a:avLst/>
          </a:prstGeom>
        </p:spPr>
      </p:pic>
      <p:sp>
        <p:nvSpPr>
          <p:cNvPr id="2" name="Rounded Rectangular Callout 1"/>
          <p:cNvSpPr/>
          <p:nvPr/>
        </p:nvSpPr>
        <p:spPr>
          <a:xfrm>
            <a:off x="318051" y="836023"/>
            <a:ext cx="3315694" cy="771277"/>
          </a:xfrm>
          <a:prstGeom prst="wedgeRoundRectCallout">
            <a:avLst>
              <a:gd name="adj1" fmla="val -50513"/>
              <a:gd name="adj2" fmla="val 344307"/>
              <a:gd name="adj3" fmla="val 166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 name="TextBox 2"/>
          <p:cNvSpPr txBox="1"/>
          <p:nvPr/>
        </p:nvSpPr>
        <p:spPr>
          <a:xfrm>
            <a:off x="429369" y="960968"/>
            <a:ext cx="3283889" cy="646331"/>
          </a:xfrm>
          <a:prstGeom prst="rect">
            <a:avLst/>
          </a:prstGeom>
          <a:noFill/>
        </p:spPr>
        <p:txBody>
          <a:bodyPr wrap="square" rtlCol="0">
            <a:spAutoFit/>
          </a:bodyPr>
          <a:lstStyle/>
          <a:p>
            <a:r>
              <a:rPr lang="en-US" sz="3200" dirty="0" smtClean="0">
                <a:solidFill>
                  <a:schemeClr val="bg1"/>
                </a:solidFill>
              </a:rPr>
              <a:t>(High water mark) </a:t>
            </a:r>
            <a:r>
              <a:rPr lang="en-US" sz="3600" dirty="0" smtClean="0">
                <a:solidFill>
                  <a:schemeClr val="bg1"/>
                </a:solidFill>
              </a:rPr>
              <a:t> </a:t>
            </a:r>
          </a:p>
        </p:txBody>
      </p:sp>
    </p:spTree>
    <p:extLst>
      <p:ext uri="{BB962C8B-B14F-4D97-AF65-F5344CB8AC3E}">
        <p14:creationId xmlns:p14="http://schemas.microsoft.com/office/powerpoint/2010/main" val="2202328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8125" y="208546"/>
            <a:ext cx="11510211" cy="633665"/>
          </a:xfrm>
        </p:spPr>
        <p:txBody>
          <a:bodyPr/>
          <a:lstStyle/>
          <a:p>
            <a:pPr algn="ctr"/>
            <a:r>
              <a:rPr lang="en-US" sz="3200" dirty="0" smtClean="0"/>
              <a:t>Maine Kitchen Sensor in </a:t>
            </a:r>
            <a:r>
              <a:rPr lang="en-US" sz="3200" dirty="0" err="1" smtClean="0"/>
              <a:t>Rpi</a:t>
            </a:r>
            <a:r>
              <a:rPr lang="en-US" sz="3200" dirty="0" smtClean="0"/>
              <a:t> case (light, front door, temp)</a:t>
            </a:r>
            <a:endParaRPr lang="en-US" sz="3200"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021801" y="-1661868"/>
            <a:ext cx="5755367" cy="1072414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6466779" y="-3030609"/>
            <a:ext cx="2820567" cy="3030609"/>
          </a:xfrm>
          <a:prstGeom prst="rect">
            <a:avLst/>
          </a:prstGeom>
        </p:spPr>
      </p:pic>
    </p:spTree>
    <p:extLst>
      <p:ext uri="{BB962C8B-B14F-4D97-AF65-F5344CB8AC3E}">
        <p14:creationId xmlns:p14="http://schemas.microsoft.com/office/powerpoint/2010/main" val="1601337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9999" y="374069"/>
            <a:ext cx="10798982" cy="665600"/>
          </a:xfrm>
        </p:spPr>
        <p:txBody>
          <a:bodyPr/>
          <a:lstStyle/>
          <a:p>
            <a:pPr algn="ctr"/>
            <a:r>
              <a:rPr lang="en-US" sz="3600" dirty="0" smtClean="0"/>
              <a:t>Florida Sensor</a:t>
            </a:r>
            <a:endParaRPr lang="en-US" sz="3600" dirty="0"/>
          </a:p>
        </p:txBody>
      </p:sp>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9393" t="6121" r="14477" b="10035"/>
          <a:stretch/>
        </p:blipFill>
        <p:spPr>
          <a:xfrm>
            <a:off x="280738" y="1129085"/>
            <a:ext cx="10820400" cy="5603657"/>
          </a:xfrm>
        </p:spPr>
      </p:pic>
    </p:spTree>
    <p:extLst>
      <p:ext uri="{BB962C8B-B14F-4D97-AF65-F5344CB8AC3E}">
        <p14:creationId xmlns:p14="http://schemas.microsoft.com/office/powerpoint/2010/main" val="484787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Florida Sensor Parts List</a:t>
            </a:r>
            <a:endParaRPr lang="en-US" dirty="0"/>
          </a:p>
        </p:txBody>
      </p:sp>
      <p:graphicFrame>
        <p:nvGraphicFramePr>
          <p:cNvPr id="7" name="Content Placeholder 8"/>
          <p:cNvGraphicFramePr>
            <a:graphicFrameLocks noGrp="1"/>
          </p:cNvGraphicFramePr>
          <p:nvPr>
            <p:ph sz="quarter" idx="4"/>
            <p:extLst>
              <p:ext uri="{D42A27DB-BD31-4B8C-83A1-F6EECF244321}">
                <p14:modId xmlns:p14="http://schemas.microsoft.com/office/powerpoint/2010/main" val="1204978368"/>
              </p:ext>
            </p:extLst>
          </p:nvPr>
        </p:nvGraphicFramePr>
        <p:xfrm>
          <a:off x="0" y="1242895"/>
          <a:ext cx="11603203" cy="4975025"/>
        </p:xfrm>
        <a:graphic>
          <a:graphicData uri="http://schemas.openxmlformats.org/drawingml/2006/table">
            <a:tbl>
              <a:tblPr firstRow="1" bandRow="1">
                <a:tableStyleId>{5C22544A-7EE6-4342-B048-85BDC9FD1C3A}</a:tableStyleId>
              </a:tblPr>
              <a:tblGrid>
                <a:gridCol w="4347411"/>
                <a:gridCol w="1544353"/>
                <a:gridCol w="2030745"/>
                <a:gridCol w="3680694"/>
              </a:tblGrid>
              <a:tr h="748698">
                <a:tc>
                  <a:txBody>
                    <a:bodyPr/>
                    <a:lstStyle/>
                    <a:p>
                      <a:pPr algn="ctr"/>
                      <a:r>
                        <a:rPr lang="en-US" sz="2400" dirty="0" smtClean="0"/>
                        <a:t>Description</a:t>
                      </a:r>
                      <a:endParaRPr lang="en-US" sz="2400" dirty="0"/>
                    </a:p>
                  </a:txBody>
                  <a:tcPr/>
                </a:tc>
                <a:tc>
                  <a:txBody>
                    <a:bodyPr/>
                    <a:lstStyle/>
                    <a:p>
                      <a:pPr algn="ctr"/>
                      <a:r>
                        <a:rPr lang="en-US" sz="2400" dirty="0" smtClean="0"/>
                        <a:t>Amazon Price</a:t>
                      </a:r>
                      <a:endParaRPr lang="en-US" sz="2400" dirty="0"/>
                    </a:p>
                  </a:txBody>
                  <a:tcPr/>
                </a:tc>
                <a:tc>
                  <a:txBody>
                    <a:bodyPr/>
                    <a:lstStyle/>
                    <a:p>
                      <a:pPr algn="ctr"/>
                      <a:r>
                        <a:rPr lang="en-US" sz="2400" dirty="0" err="1" smtClean="0"/>
                        <a:t>AliExpress</a:t>
                      </a:r>
                      <a:r>
                        <a:rPr lang="en-US" sz="2400" dirty="0" smtClean="0"/>
                        <a:t> + Shipping</a:t>
                      </a:r>
                      <a:endParaRPr lang="en-US" sz="2400" dirty="0"/>
                    </a:p>
                  </a:txBody>
                  <a:tcPr/>
                </a:tc>
                <a:tc>
                  <a:txBody>
                    <a:bodyPr/>
                    <a:lstStyle/>
                    <a:p>
                      <a:pPr algn="ctr"/>
                      <a:r>
                        <a:rPr lang="en-US" sz="2400" dirty="0" smtClean="0"/>
                        <a:t>Notes</a:t>
                      </a:r>
                      <a:endParaRPr lang="en-US" sz="2400" dirty="0"/>
                    </a:p>
                  </a:txBody>
                  <a:tcPr/>
                </a:tc>
              </a:tr>
              <a:tr h="748698">
                <a:tc>
                  <a:txBody>
                    <a:bodyPr/>
                    <a:lstStyle/>
                    <a:p>
                      <a:r>
                        <a:rPr lang="en-US" sz="2400" dirty="0" err="1" smtClean="0"/>
                        <a:t>MELife</a:t>
                      </a:r>
                      <a:r>
                        <a:rPr lang="en-US" sz="2400" dirty="0" smtClean="0"/>
                        <a:t> 2 Pack for ESP32 ESP-32S Development Board</a:t>
                      </a:r>
                      <a:endParaRPr lang="en-US" sz="2400" dirty="0"/>
                    </a:p>
                  </a:txBody>
                  <a:tcPr/>
                </a:tc>
                <a:tc>
                  <a:txBody>
                    <a:bodyPr/>
                    <a:lstStyle/>
                    <a:p>
                      <a:r>
                        <a:rPr lang="en-US" sz="2400" dirty="0" smtClean="0"/>
                        <a:t>16.99/pair</a:t>
                      </a:r>
                      <a:endParaRPr lang="en-US" sz="2400" dirty="0"/>
                    </a:p>
                  </a:txBody>
                  <a:tcPr/>
                </a:tc>
                <a:tc>
                  <a:txBody>
                    <a:bodyPr/>
                    <a:lstStyle/>
                    <a:p>
                      <a:r>
                        <a:rPr lang="en-US" sz="2400" dirty="0" smtClean="0"/>
                        <a:t>Less $</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Option: </a:t>
                      </a:r>
                      <a:r>
                        <a:rPr lang="en-US" sz="2400" dirty="0" err="1" smtClean="0"/>
                        <a:t>Wemos</a:t>
                      </a:r>
                      <a:r>
                        <a:rPr lang="en-US" sz="2400" dirty="0" smtClean="0"/>
                        <a:t> D1 Mini 8266 (1 only) </a:t>
                      </a:r>
                      <a:r>
                        <a:rPr lang="en-US" sz="2400" baseline="0" dirty="0" smtClean="0"/>
                        <a:t> </a:t>
                      </a:r>
                      <a:r>
                        <a:rPr lang="en-US" sz="2400" dirty="0" smtClean="0"/>
                        <a:t>$3 - $8</a:t>
                      </a:r>
                      <a:endParaRPr lang="en-US" sz="2400" dirty="0"/>
                    </a:p>
                  </a:txBody>
                  <a:tcPr/>
                </a:tc>
              </a:tr>
              <a:tr h="748698">
                <a:tc>
                  <a:txBody>
                    <a:bodyPr/>
                    <a:lstStyle/>
                    <a:p>
                      <a:r>
                        <a:rPr lang="en-US" sz="2400" dirty="0" err="1" smtClean="0"/>
                        <a:t>Ultronics</a:t>
                      </a:r>
                      <a:r>
                        <a:rPr lang="en-US" sz="2400" dirty="0" smtClean="0"/>
                        <a:t> .96 Inch OLED Module 128x64 SSD 1306 .96”  Display</a:t>
                      </a:r>
                      <a:endParaRPr lang="en-US" sz="2400" dirty="0"/>
                    </a:p>
                  </a:txBody>
                  <a:tcPr/>
                </a:tc>
                <a:tc>
                  <a:txBody>
                    <a:bodyPr/>
                    <a:lstStyle/>
                    <a:p>
                      <a:r>
                        <a:rPr lang="en-US" sz="2400" dirty="0" smtClean="0"/>
                        <a:t>$3 - $10 </a:t>
                      </a:r>
                      <a:endParaRPr lang="en-US" sz="2400" dirty="0"/>
                    </a:p>
                  </a:txBody>
                  <a:tcPr/>
                </a:tc>
                <a:tc>
                  <a:txBody>
                    <a:bodyPr/>
                    <a:lstStyle/>
                    <a:p>
                      <a:r>
                        <a:rPr lang="en-US" sz="2400" dirty="0" smtClean="0"/>
                        <a:t>Less $</a:t>
                      </a:r>
                      <a:endParaRPr lang="en-US" sz="2400" dirty="0"/>
                    </a:p>
                  </a:txBody>
                  <a:tcPr/>
                </a:tc>
                <a:tc>
                  <a:txBody>
                    <a:bodyPr/>
                    <a:lstStyle/>
                    <a:p>
                      <a:r>
                        <a:rPr lang="en-US" sz="2400" dirty="0" smtClean="0"/>
                        <a:t>I2C</a:t>
                      </a:r>
                      <a:r>
                        <a:rPr lang="en-US" sz="2400" baseline="0" dirty="0" smtClean="0"/>
                        <a:t> bus; optional, convenient</a:t>
                      </a:r>
                      <a:endParaRPr lang="en-US" sz="2400" dirty="0"/>
                    </a:p>
                  </a:txBody>
                  <a:tcPr/>
                </a:tc>
              </a:tr>
              <a:tr h="466777">
                <a:tc>
                  <a:txBody>
                    <a:bodyPr/>
                    <a:lstStyle/>
                    <a:p>
                      <a:r>
                        <a:rPr lang="en-US" sz="2400" dirty="0" smtClean="0"/>
                        <a:t>BME280 temp/hum</a:t>
                      </a:r>
                      <a:r>
                        <a:rPr lang="en-US" sz="2400" baseline="0" dirty="0" smtClean="0"/>
                        <a:t> sensor</a:t>
                      </a:r>
                      <a:endParaRPr lang="en-US" sz="2400" dirty="0"/>
                    </a:p>
                  </a:txBody>
                  <a:tcPr/>
                </a:tc>
                <a:tc>
                  <a:txBody>
                    <a:bodyPr/>
                    <a:lstStyle/>
                    <a:p>
                      <a:r>
                        <a:rPr lang="en-US" sz="2400" dirty="0" smtClean="0"/>
                        <a:t>$15</a:t>
                      </a:r>
                      <a:endParaRPr lang="en-US" sz="2400" dirty="0"/>
                    </a:p>
                  </a:txBody>
                  <a:tcPr/>
                </a:tc>
                <a:tc>
                  <a:txBody>
                    <a:bodyPr/>
                    <a:lstStyle/>
                    <a:p>
                      <a:r>
                        <a:rPr lang="en-US" sz="2400" dirty="0" smtClean="0"/>
                        <a:t>$1.80</a:t>
                      </a:r>
                      <a:endParaRPr lang="en-US" sz="2400" dirty="0"/>
                    </a:p>
                  </a:txBody>
                  <a:tcPr/>
                </a:tc>
                <a:tc>
                  <a:txBody>
                    <a:bodyPr/>
                    <a:lstStyle/>
                    <a:p>
                      <a:r>
                        <a:rPr lang="en-US" sz="2400" dirty="0" smtClean="0"/>
                        <a:t>I2C</a:t>
                      </a:r>
                      <a:r>
                        <a:rPr lang="en-US" sz="2400" baseline="0" dirty="0" smtClean="0"/>
                        <a:t> bus</a:t>
                      </a:r>
                      <a:endParaRPr lang="en-US" sz="2400" dirty="0"/>
                    </a:p>
                  </a:txBody>
                  <a:tcPr/>
                </a:tc>
              </a:tr>
              <a:tr h="8506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ELEGOO</a:t>
                      </a:r>
                      <a:r>
                        <a:rPr lang="en-US" sz="2400" baseline="0" dirty="0" smtClean="0"/>
                        <a:t> Breadboard 415 Point </a:t>
                      </a:r>
                      <a:r>
                        <a:rPr lang="en-US" sz="2400" dirty="0" smtClean="0"/>
                        <a:t>Solderless</a:t>
                      </a:r>
                      <a:r>
                        <a:rPr lang="en-US" sz="2400" baseline="0" dirty="0" smtClean="0"/>
                        <a:t> Prototype</a:t>
                      </a:r>
                      <a:endParaRPr lang="en-US" sz="2400" dirty="0" smtClean="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r>
              <a:tr h="10814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Option: ATPWONZ</a:t>
                      </a:r>
                      <a:r>
                        <a:rPr lang="en-US" sz="2400" baseline="0" dirty="0" smtClean="0"/>
                        <a:t> Plastic Boxes</a:t>
                      </a:r>
                      <a:endParaRPr lang="en-US" sz="2400" dirty="0" smtClean="0"/>
                    </a:p>
                  </a:txBody>
                  <a:tcPr/>
                </a:tc>
                <a:tc>
                  <a:txBody>
                    <a:bodyPr/>
                    <a:lstStyle/>
                    <a:p>
                      <a:r>
                        <a:rPr lang="en-US" sz="2400" dirty="0" smtClean="0"/>
                        <a:t>$14.99/10</a:t>
                      </a:r>
                      <a:endParaRPr lang="en-US" sz="2400" dirty="0"/>
                    </a:p>
                  </a:txBody>
                  <a:tcPr/>
                </a:tc>
                <a:tc>
                  <a:txBody>
                    <a:bodyPr/>
                    <a:lstStyle/>
                    <a:p>
                      <a:endParaRPr lang="en-US" sz="2400" dirty="0"/>
                    </a:p>
                  </a:txBody>
                  <a:tcPr/>
                </a:tc>
                <a:tc>
                  <a:txBody>
                    <a:bodyPr/>
                    <a:lstStyle/>
                    <a:p>
                      <a:r>
                        <a:rPr lang="en-US" sz="2400" dirty="0" smtClean="0"/>
                        <a:t>Enclosure encompasses breadboard. Drill ventilation holes. </a:t>
                      </a:r>
                      <a:endParaRPr lang="en-US" sz="2400" dirty="0"/>
                    </a:p>
                  </a:txBody>
                  <a:tcPr/>
                </a:tc>
              </a:tr>
            </a:tbl>
          </a:graphicData>
        </a:graphic>
      </p:graphicFrame>
    </p:spTree>
    <p:extLst>
      <p:ext uri="{BB962C8B-B14F-4D97-AF65-F5344CB8AC3E}">
        <p14:creationId xmlns:p14="http://schemas.microsoft.com/office/powerpoint/2010/main" val="2810698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436" y="2093642"/>
            <a:ext cx="9995263" cy="1325563"/>
          </a:xfrm>
        </p:spPr>
        <p:txBody>
          <a:bodyPr/>
          <a:lstStyle/>
          <a:p>
            <a:pPr algn="ctr"/>
            <a:r>
              <a:rPr lang="en-US" dirty="0" smtClean="0"/>
              <a:t>Software – Instructions that tell a computer what to do</a:t>
            </a:r>
            <a:endParaRPr lang="en-US" dirty="0"/>
          </a:p>
        </p:txBody>
      </p:sp>
    </p:spTree>
    <p:extLst>
      <p:ext uri="{BB962C8B-B14F-4D97-AF65-F5344CB8AC3E}">
        <p14:creationId xmlns:p14="http://schemas.microsoft.com/office/powerpoint/2010/main" val="226759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Software &amp; Services</a:t>
            </a:r>
            <a:endParaRPr lang="en-US" dirty="0"/>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1694029653"/>
              </p:ext>
            </p:extLst>
          </p:nvPr>
        </p:nvGraphicFramePr>
        <p:xfrm>
          <a:off x="40693" y="1288111"/>
          <a:ext cx="12712250" cy="5848952"/>
        </p:xfrm>
        <a:graphic>
          <a:graphicData uri="http://schemas.openxmlformats.org/drawingml/2006/table">
            <a:tbl>
              <a:tblPr firstRow="1" bandRow="1">
                <a:tableStyleId>{5C22544A-7EE6-4342-B048-85BDC9FD1C3A}</a:tableStyleId>
              </a:tblPr>
              <a:tblGrid>
                <a:gridCol w="4610820"/>
                <a:gridCol w="1645920"/>
                <a:gridCol w="2300605"/>
                <a:gridCol w="4154905"/>
              </a:tblGrid>
              <a:tr h="452457">
                <a:tc>
                  <a:txBody>
                    <a:bodyPr/>
                    <a:lstStyle/>
                    <a:p>
                      <a:pPr algn="ctr"/>
                      <a:r>
                        <a:rPr lang="en-US" sz="2400" dirty="0" smtClean="0"/>
                        <a:t>Description</a:t>
                      </a:r>
                      <a:endParaRPr lang="en-US" sz="2400" dirty="0"/>
                    </a:p>
                  </a:txBody>
                  <a:tcPr/>
                </a:tc>
                <a:tc>
                  <a:txBody>
                    <a:bodyPr/>
                    <a:lstStyle/>
                    <a:p>
                      <a:pPr algn="ctr"/>
                      <a:r>
                        <a:rPr lang="en-US" sz="2400" dirty="0" smtClean="0"/>
                        <a:t>Base Cost</a:t>
                      </a:r>
                      <a:endParaRPr lang="en-US" sz="2400" dirty="0"/>
                    </a:p>
                  </a:txBody>
                  <a:tcPr/>
                </a:tc>
                <a:tc>
                  <a:txBody>
                    <a:bodyPr/>
                    <a:lstStyle/>
                    <a:p>
                      <a:pPr algn="ctr"/>
                      <a:r>
                        <a:rPr lang="en-US" sz="2400" dirty="0" smtClean="0"/>
                        <a:t>Source</a:t>
                      </a:r>
                      <a:endParaRPr lang="en-US" sz="2400" dirty="0"/>
                    </a:p>
                  </a:txBody>
                  <a:tcPr/>
                </a:tc>
                <a:tc>
                  <a:txBody>
                    <a:bodyPr/>
                    <a:lstStyle/>
                    <a:p>
                      <a:pPr algn="ctr"/>
                      <a:r>
                        <a:rPr lang="en-US" sz="2400" dirty="0" smtClean="0"/>
                        <a:t>Why is</a:t>
                      </a:r>
                      <a:r>
                        <a:rPr lang="en-US" sz="2400" baseline="0" dirty="0" smtClean="0"/>
                        <a:t> Necessary</a:t>
                      </a:r>
                      <a:endParaRPr lang="en-US" sz="2400" dirty="0"/>
                    </a:p>
                  </a:txBody>
                  <a:tcPr/>
                </a:tc>
              </a:tr>
              <a:tr h="371292">
                <a:tc>
                  <a:txBody>
                    <a:bodyPr/>
                    <a:lstStyle/>
                    <a:p>
                      <a:r>
                        <a:rPr lang="en-US" sz="2400" dirty="0" smtClean="0"/>
                        <a:t>Hologram.io Service</a:t>
                      </a:r>
                      <a:endParaRPr lang="en-US" sz="2400" dirty="0"/>
                    </a:p>
                  </a:txBody>
                  <a:tcPr/>
                </a:tc>
                <a:tc>
                  <a:txBody>
                    <a:bodyPr/>
                    <a:lstStyle/>
                    <a:p>
                      <a:r>
                        <a:rPr lang="en-US" sz="2400" dirty="0" smtClean="0"/>
                        <a:t>$0</a:t>
                      </a:r>
                      <a:endParaRPr lang="en-US" sz="2400" dirty="0"/>
                    </a:p>
                  </a:txBody>
                  <a:tcPr/>
                </a:tc>
                <a:tc>
                  <a:txBody>
                    <a:bodyPr/>
                    <a:lstStyle/>
                    <a:p>
                      <a:r>
                        <a:rPr lang="en-US" sz="2400" dirty="0" smtClean="0"/>
                        <a:t>Google it</a:t>
                      </a:r>
                      <a:endParaRPr lang="en-US" sz="2400" dirty="0"/>
                    </a:p>
                  </a:txBody>
                  <a:tcPr/>
                </a:tc>
                <a:tc>
                  <a:txBody>
                    <a:bodyPr/>
                    <a:lstStyle/>
                    <a:p>
                      <a:r>
                        <a:rPr lang="en-US" sz="2400" dirty="0" smtClean="0"/>
                        <a:t>Cellular access, </a:t>
                      </a:r>
                      <a:r>
                        <a:rPr lang="en-US" sz="2400" dirty="0" err="1" smtClean="0"/>
                        <a:t>ioT</a:t>
                      </a:r>
                      <a:r>
                        <a:rPr lang="en-US" sz="2400" dirty="0" smtClean="0"/>
                        <a:t> SIM card</a:t>
                      </a:r>
                      <a:endParaRPr lang="en-US" sz="2400" dirty="0"/>
                    </a:p>
                  </a:txBody>
                  <a:tcPr/>
                </a:tc>
              </a:tr>
              <a:tr h="382682">
                <a:tc>
                  <a:txBody>
                    <a:bodyPr/>
                    <a:lstStyle/>
                    <a:p>
                      <a:r>
                        <a:rPr lang="en-US" sz="2400" dirty="0" smtClean="0"/>
                        <a:t>IFTTT.com Service</a:t>
                      </a:r>
                      <a:endParaRPr lang="en-US" sz="2400" dirty="0"/>
                    </a:p>
                  </a:txBody>
                  <a:tcPr/>
                </a:tc>
                <a:tc>
                  <a:txBody>
                    <a:bodyPr/>
                    <a:lstStyle/>
                    <a:p>
                      <a:r>
                        <a:rPr lang="en-US" sz="2400" dirty="0" smtClean="0"/>
                        <a:t>$0</a:t>
                      </a:r>
                      <a:r>
                        <a:rPr lang="en-US" sz="2400" baseline="0" dirty="0" smtClean="0"/>
                        <a:t> for up to 5 applets</a:t>
                      </a:r>
                      <a:endParaRPr lang="en-US" sz="2400" dirty="0"/>
                    </a:p>
                  </a:txBody>
                  <a:tcPr/>
                </a:tc>
                <a:tc>
                  <a:txBody>
                    <a:bodyPr/>
                    <a:lstStyle/>
                    <a:p>
                      <a:r>
                        <a:rPr lang="en-US" sz="2400" dirty="0" smtClean="0"/>
                        <a:t>Google it</a:t>
                      </a:r>
                      <a:endParaRPr lang="en-US" sz="2400" dirty="0"/>
                    </a:p>
                  </a:txBody>
                  <a:tcPr/>
                </a:tc>
                <a:tc>
                  <a:txBody>
                    <a:bodyPr/>
                    <a:lstStyle/>
                    <a:p>
                      <a:r>
                        <a:rPr lang="en-US" sz="2400" dirty="0" smtClean="0"/>
                        <a:t>Pass data to </a:t>
                      </a:r>
                      <a:r>
                        <a:rPr lang="en-US" sz="2400" dirty="0" err="1" smtClean="0"/>
                        <a:t>gmail</a:t>
                      </a:r>
                      <a:r>
                        <a:rPr lang="en-US" sz="2400" dirty="0" smtClean="0"/>
                        <a:t>, populate google sheets</a:t>
                      </a:r>
                      <a:endParaRPr lang="en-US" sz="2400" dirty="0"/>
                    </a:p>
                  </a:txBody>
                  <a:tcPr/>
                </a:tc>
              </a:tr>
              <a:tr h="382682">
                <a:tc>
                  <a:txBody>
                    <a:bodyPr/>
                    <a:lstStyle/>
                    <a:p>
                      <a:r>
                        <a:rPr lang="en-US" sz="2400" dirty="0" smtClean="0"/>
                        <a:t>Dweet.io Service</a:t>
                      </a:r>
                      <a:endParaRPr lang="en-US" sz="2400" dirty="0"/>
                    </a:p>
                  </a:txBody>
                  <a:tcPr/>
                </a:tc>
                <a:tc>
                  <a:txBody>
                    <a:bodyPr/>
                    <a:lstStyle/>
                    <a:p>
                      <a:r>
                        <a:rPr lang="en-US" sz="2400" dirty="0" smtClean="0"/>
                        <a:t>$0 </a:t>
                      </a:r>
                      <a:endParaRPr lang="en-US" sz="2400" dirty="0"/>
                    </a:p>
                  </a:txBody>
                  <a:tcPr/>
                </a:tc>
                <a:tc>
                  <a:txBody>
                    <a:bodyPr/>
                    <a:lstStyle/>
                    <a:p>
                      <a:r>
                        <a:rPr lang="en-US" sz="2400" dirty="0" smtClean="0"/>
                        <a:t>Google it</a:t>
                      </a:r>
                      <a:endParaRPr lang="en-US" sz="2400" dirty="0"/>
                    </a:p>
                  </a:txBody>
                  <a:tcPr/>
                </a:tc>
                <a:tc>
                  <a:txBody>
                    <a:bodyPr/>
                    <a:lstStyle/>
                    <a:p>
                      <a:r>
                        <a:rPr lang="en-US" sz="2400" dirty="0" smtClean="0"/>
                        <a:t>IFTTT backup</a:t>
                      </a:r>
                      <a:endParaRPr lang="en-US" sz="2400" dirty="0"/>
                    </a:p>
                  </a:txBody>
                  <a:tcPr/>
                </a:tc>
              </a:tr>
              <a:tr h="545432">
                <a:tc>
                  <a:txBody>
                    <a:bodyPr/>
                    <a:lstStyle/>
                    <a:p>
                      <a:r>
                        <a:rPr lang="en-US" sz="2400" dirty="0" smtClean="0"/>
                        <a:t>Arduino IDE Software</a:t>
                      </a:r>
                      <a:endParaRPr lang="en-US" sz="2400" dirty="0"/>
                    </a:p>
                  </a:txBody>
                  <a:tcPr/>
                </a:tc>
                <a:tc>
                  <a:txBody>
                    <a:bodyPr/>
                    <a:lstStyle/>
                    <a:p>
                      <a:r>
                        <a:rPr lang="en-US" sz="2400" dirty="0" smtClean="0"/>
                        <a:t>$0</a:t>
                      </a:r>
                      <a:endParaRPr lang="en-US" sz="2400" dirty="0"/>
                    </a:p>
                  </a:txBody>
                  <a:tcPr/>
                </a:tc>
                <a:tc>
                  <a:txBody>
                    <a:bodyPr/>
                    <a:lstStyle/>
                    <a:p>
                      <a:r>
                        <a:rPr lang="en-US" sz="2400" dirty="0" smtClean="0"/>
                        <a:t>Google it</a:t>
                      </a:r>
                      <a:endParaRPr lang="en-US" sz="2400" dirty="0"/>
                    </a:p>
                  </a:txBody>
                  <a:tcPr/>
                </a:tc>
                <a:tc>
                  <a:txBody>
                    <a:bodyPr/>
                    <a:lstStyle/>
                    <a:p>
                      <a:r>
                        <a:rPr lang="en-US" sz="2400" dirty="0" smtClean="0"/>
                        <a:t>Edit</a:t>
                      </a:r>
                      <a:r>
                        <a:rPr lang="en-US" sz="2400" baseline="0" dirty="0" smtClean="0"/>
                        <a:t> &amp; Load </a:t>
                      </a:r>
                      <a:r>
                        <a:rPr lang="en-US" sz="2400" baseline="0" dirty="0" err="1" smtClean="0"/>
                        <a:t>ESPxx</a:t>
                      </a:r>
                      <a:r>
                        <a:rPr lang="en-US" sz="2400" baseline="0" dirty="0" smtClean="0"/>
                        <a:t> sketch</a:t>
                      </a:r>
                      <a:endParaRPr lang="en-US" sz="2400" dirty="0"/>
                    </a:p>
                  </a:txBody>
                  <a:tcPr/>
                </a:tc>
              </a:tr>
              <a:tr h="382682">
                <a:tc>
                  <a:txBody>
                    <a:bodyPr/>
                    <a:lstStyle/>
                    <a:p>
                      <a:r>
                        <a:rPr lang="en-US" sz="2400" dirty="0" err="1" smtClean="0"/>
                        <a:t>AmbientHUB</a:t>
                      </a:r>
                      <a:r>
                        <a:rPr lang="en-US" sz="2400" dirty="0" smtClean="0"/>
                        <a:t> Software</a:t>
                      </a:r>
                      <a:endParaRPr lang="en-US" sz="2400" dirty="0"/>
                    </a:p>
                  </a:txBody>
                  <a:tcPr/>
                </a:tc>
                <a:tc>
                  <a:txBody>
                    <a:bodyPr/>
                    <a:lstStyle/>
                    <a:p>
                      <a:r>
                        <a:rPr lang="en-US" sz="2400" dirty="0" smtClean="0"/>
                        <a:t>$0</a:t>
                      </a:r>
                      <a:endParaRPr lang="en-US" sz="2400" dirty="0"/>
                    </a:p>
                  </a:txBody>
                  <a:tcPr/>
                </a:tc>
                <a:tc>
                  <a:txBody>
                    <a:bodyPr/>
                    <a:lstStyle/>
                    <a:p>
                      <a:r>
                        <a:rPr lang="en-US" sz="2400" dirty="0" smtClean="0"/>
                        <a:t>H.O.T 2/22/2022</a:t>
                      </a:r>
                      <a:endParaRPr lang="en-US" sz="2400" dirty="0"/>
                    </a:p>
                  </a:txBody>
                  <a:tcPr/>
                </a:tc>
                <a:tc>
                  <a:txBody>
                    <a:bodyPr/>
                    <a:lstStyle/>
                    <a:p>
                      <a:r>
                        <a:rPr lang="en-US" sz="2400" baseline="0" dirty="0" smtClean="0"/>
                        <a:t>Hub Software</a:t>
                      </a:r>
                      <a:endParaRPr lang="en-US" sz="2400" dirty="0"/>
                    </a:p>
                  </a:txBody>
                  <a:tcPr/>
                </a:tc>
              </a:tr>
              <a:tr h="382682">
                <a:tc>
                  <a:txBody>
                    <a:bodyPr/>
                    <a:lstStyle/>
                    <a:p>
                      <a:r>
                        <a:rPr lang="en-US" sz="2400" dirty="0" err="1" smtClean="0"/>
                        <a:t>AmbientAP</a:t>
                      </a:r>
                      <a:r>
                        <a:rPr lang="en-US" sz="2400" dirty="0" smtClean="0"/>
                        <a:t> Software</a:t>
                      </a:r>
                      <a:endParaRPr lang="en-US" sz="2400" dirty="0"/>
                    </a:p>
                  </a:txBody>
                  <a:tcPr/>
                </a:tc>
                <a:tc>
                  <a:txBody>
                    <a:bodyPr/>
                    <a:lstStyle/>
                    <a:p>
                      <a:r>
                        <a:rPr lang="en-US" sz="2400" dirty="0" smtClean="0"/>
                        <a:t>$0</a:t>
                      </a:r>
                      <a:endParaRPr lang="en-US" sz="2400" dirty="0"/>
                    </a:p>
                  </a:txBody>
                  <a:tcPr/>
                </a:tc>
                <a:tc>
                  <a:txBody>
                    <a:bodyPr/>
                    <a:lstStyle/>
                    <a:p>
                      <a:r>
                        <a:rPr lang="en-US" sz="2400" dirty="0" smtClean="0"/>
                        <a:t>H.O.T 2/22/2022</a:t>
                      </a:r>
                      <a:endParaRPr lang="en-US" sz="2400" dirty="0"/>
                    </a:p>
                  </a:txBody>
                  <a:tcPr/>
                </a:tc>
                <a:tc>
                  <a:txBody>
                    <a:bodyPr/>
                    <a:lstStyle/>
                    <a:p>
                      <a:r>
                        <a:rPr lang="en-US" sz="2400" dirty="0" smtClean="0"/>
                        <a:t>Optional Sensor Software</a:t>
                      </a:r>
                      <a:endParaRPr lang="en-US" sz="2400" dirty="0"/>
                    </a:p>
                  </a:txBody>
                  <a:tcPr/>
                </a:tc>
              </a:tr>
              <a:tr h="382682">
                <a:tc>
                  <a:txBody>
                    <a:bodyPr/>
                    <a:lstStyle/>
                    <a:p>
                      <a:r>
                        <a:rPr lang="en-US" sz="2400" dirty="0" smtClean="0"/>
                        <a:t>Arduino</a:t>
                      </a:r>
                      <a:r>
                        <a:rPr lang="en-US" sz="2400" baseline="0" dirty="0" smtClean="0"/>
                        <a:t> Libraries (listed as #include in Ambient software)</a:t>
                      </a:r>
                      <a:endParaRPr lang="en-US" sz="2400" dirty="0"/>
                    </a:p>
                  </a:txBody>
                  <a:tcPr/>
                </a:tc>
                <a:tc>
                  <a:txBody>
                    <a:bodyPr/>
                    <a:lstStyle/>
                    <a:p>
                      <a:r>
                        <a:rPr lang="en-US" sz="2400" dirty="0" smtClean="0"/>
                        <a:t>$0</a:t>
                      </a:r>
                      <a:endParaRPr lang="en-US" sz="2400" dirty="0"/>
                    </a:p>
                  </a:txBody>
                  <a:tcPr/>
                </a:tc>
                <a:tc>
                  <a:txBody>
                    <a:bodyPr/>
                    <a:lstStyle/>
                    <a:p>
                      <a:r>
                        <a:rPr lang="en-US" sz="2400" dirty="0" smtClean="0"/>
                        <a:t>Import using IDE</a:t>
                      </a:r>
                      <a:endParaRPr lang="en-US" sz="2400" dirty="0"/>
                    </a:p>
                  </a:txBody>
                  <a:tcPr/>
                </a:tc>
                <a:tc>
                  <a:txBody>
                    <a:bodyPr/>
                    <a:lstStyle/>
                    <a:p>
                      <a:r>
                        <a:rPr lang="en-US" sz="2400" dirty="0" smtClean="0"/>
                        <a:t>Building blocks for Ambient software</a:t>
                      </a:r>
                      <a:endParaRPr lang="en-US" sz="2400" dirty="0"/>
                    </a:p>
                  </a:txBody>
                  <a:tcPr/>
                </a:tc>
              </a:tr>
              <a:tr h="382682">
                <a:tc>
                  <a:txBody>
                    <a:bodyPr/>
                    <a:lstStyle/>
                    <a:p>
                      <a:r>
                        <a:rPr lang="en-US" sz="2400" dirty="0" smtClean="0"/>
                        <a:t>Google Drive, Sheets, Gmail</a:t>
                      </a:r>
                      <a:endParaRPr lang="en-US" sz="2400" dirty="0"/>
                    </a:p>
                  </a:txBody>
                  <a:tcPr/>
                </a:tc>
                <a:tc>
                  <a:txBody>
                    <a:bodyPr/>
                    <a:lstStyle/>
                    <a:p>
                      <a:r>
                        <a:rPr lang="en-US" sz="2400" dirty="0" smtClean="0"/>
                        <a:t>$0</a:t>
                      </a:r>
                      <a:endParaRPr lang="en-US" sz="2400" dirty="0"/>
                    </a:p>
                  </a:txBody>
                  <a:tcPr/>
                </a:tc>
                <a:tc>
                  <a:txBody>
                    <a:bodyPr/>
                    <a:lstStyle/>
                    <a:p>
                      <a:r>
                        <a:rPr lang="en-US" sz="2400" dirty="0" smtClean="0"/>
                        <a:t>Google</a:t>
                      </a:r>
                      <a:endParaRPr lang="en-US" sz="2400" dirty="0"/>
                    </a:p>
                  </a:txBody>
                  <a:tcPr/>
                </a:tc>
                <a:tc>
                  <a:txBody>
                    <a:bodyPr/>
                    <a:lstStyle/>
                    <a:p>
                      <a:r>
                        <a:rPr lang="en-US" sz="2400" dirty="0" smtClean="0"/>
                        <a:t>Dedicated email, analysis</a:t>
                      </a:r>
                      <a:endParaRPr lang="en-US" sz="2400" dirty="0"/>
                    </a:p>
                  </a:txBody>
                  <a:tcPr/>
                </a:tc>
              </a:tr>
              <a:tr h="382682">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r>
              <a:tr h="382682">
                <a:tc>
                  <a:txBody>
                    <a:bodyPr/>
                    <a:lstStyle/>
                    <a:p>
                      <a:endParaRPr lang="en-US" sz="2400" dirty="0"/>
                    </a:p>
                  </a:txBody>
                  <a:tcPr/>
                </a:tc>
                <a:tc>
                  <a:txBody>
                    <a:bodyPr/>
                    <a:lstStyle/>
                    <a:p>
                      <a:endParaRPr lang="en-US" sz="2400"/>
                    </a:p>
                  </a:txBody>
                  <a:tcPr/>
                </a:tc>
                <a:tc>
                  <a:txBody>
                    <a:bodyPr/>
                    <a:lstStyle/>
                    <a:p>
                      <a:endParaRPr lang="en-US" sz="2400"/>
                    </a:p>
                  </a:txBody>
                  <a:tcPr/>
                </a:tc>
                <a:tc>
                  <a:txBody>
                    <a:bodyPr/>
                    <a:lstStyle/>
                    <a:p>
                      <a:endParaRPr lang="en-US" sz="2400" dirty="0"/>
                    </a:p>
                  </a:txBody>
                  <a:tcPr/>
                </a:tc>
              </a:tr>
            </a:tbl>
          </a:graphicData>
        </a:graphic>
      </p:graphicFrame>
    </p:spTree>
    <p:extLst>
      <p:ext uri="{BB962C8B-B14F-4D97-AF65-F5344CB8AC3E}">
        <p14:creationId xmlns:p14="http://schemas.microsoft.com/office/powerpoint/2010/main" val="3638959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7DC29D-1C62-4730-93AB-E067527018E2}"/>
              </a:ext>
            </a:extLst>
          </p:cNvPr>
          <p:cNvSpPr>
            <a:spLocks noGrp="1"/>
          </p:cNvSpPr>
          <p:nvPr>
            <p:ph type="title"/>
          </p:nvPr>
        </p:nvSpPr>
        <p:spPr>
          <a:xfrm>
            <a:off x="34966" y="0"/>
            <a:ext cx="11104649" cy="1325563"/>
          </a:xfrm>
        </p:spPr>
        <p:txBody>
          <a:bodyPr/>
          <a:lstStyle/>
          <a:p>
            <a:r>
              <a:rPr lang="en-US" dirty="0"/>
              <a:t>Club communications are via Email &amp; Web !</a:t>
            </a:r>
          </a:p>
        </p:txBody>
      </p:sp>
      <p:sp>
        <p:nvSpPr>
          <p:cNvPr id="4" name="Content Placeholder 3">
            <a:extLst>
              <a:ext uri="{FF2B5EF4-FFF2-40B4-BE49-F238E27FC236}">
                <a16:creationId xmlns:a16="http://schemas.microsoft.com/office/drawing/2014/main" xmlns="" id="{8A569C42-5FC1-4C2E-8CB6-246561B60424}"/>
              </a:ext>
            </a:extLst>
          </p:cNvPr>
          <p:cNvSpPr>
            <a:spLocks noGrp="1"/>
          </p:cNvSpPr>
          <p:nvPr>
            <p:ph idx="1"/>
          </p:nvPr>
        </p:nvSpPr>
        <p:spPr>
          <a:xfrm>
            <a:off x="345988" y="1465606"/>
            <a:ext cx="11104648" cy="4781122"/>
          </a:xfrm>
        </p:spPr>
        <p:txBody>
          <a:bodyPr/>
          <a:lstStyle/>
          <a:p>
            <a:r>
              <a:rPr lang="en-US" sz="3200" dirty="0"/>
              <a:t>To join our email list(s), fill membership form at </a:t>
            </a:r>
            <a:r>
              <a:rPr lang="en-US" sz="3200" dirty="0">
                <a:hlinkClick r:id="rId2"/>
              </a:rPr>
              <a:t>handsontech.org&gt;New Members</a:t>
            </a:r>
            <a:endParaRPr lang="en-US" sz="3200" dirty="0"/>
          </a:p>
          <a:p>
            <a:pPr lvl="1">
              <a:spcBef>
                <a:spcPts val="1200"/>
              </a:spcBef>
            </a:pPr>
            <a:r>
              <a:rPr lang="en-US" dirty="0"/>
              <a:t>When asked for your email address, use a </a:t>
            </a:r>
            <a:r>
              <a:rPr lang="en-US" dirty="0" err="1"/>
              <a:t>gmail</a:t>
            </a:r>
            <a:r>
              <a:rPr lang="en-US" dirty="0"/>
              <a:t> email address if possible (we use google forums &amp; they are picky)</a:t>
            </a:r>
          </a:p>
          <a:p>
            <a:pPr lvl="1">
              <a:spcBef>
                <a:spcPts val="1200"/>
              </a:spcBef>
            </a:pPr>
            <a:r>
              <a:rPr lang="en-US" dirty="0"/>
              <a:t>You will be added automatically to our Hands-On Tech (H.O.T.) overall email list</a:t>
            </a:r>
          </a:p>
          <a:p>
            <a:pPr lvl="1">
              <a:spcBef>
                <a:spcPts val="1200"/>
              </a:spcBef>
            </a:pPr>
            <a:r>
              <a:rPr lang="en-US" dirty="0"/>
              <a:t>You will also be added to the Small Computers and/or 3D Printing mailing lists and forums if you expressed interest in the membership form.</a:t>
            </a:r>
          </a:p>
          <a:p>
            <a:r>
              <a:rPr lang="en-US" sz="3200" dirty="0"/>
              <a:t>Meeting calendar is at </a:t>
            </a:r>
            <a:r>
              <a:rPr lang="en-US" sz="3200" dirty="0">
                <a:hlinkClick r:id="rId3" action="ppaction://hlinkfile"/>
              </a:rPr>
              <a:t>handsontech.org</a:t>
            </a:r>
            <a:endParaRPr lang="en-US" sz="3200" dirty="0"/>
          </a:p>
        </p:txBody>
      </p:sp>
    </p:spTree>
    <p:extLst>
      <p:ext uri="{BB962C8B-B14F-4D97-AF65-F5344CB8AC3E}">
        <p14:creationId xmlns:p14="http://schemas.microsoft.com/office/powerpoint/2010/main" val="4065208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Options – Alert Mode or Snooze Mode</a:t>
            </a:r>
            <a:endParaRPr lang="en-US" dirty="0"/>
          </a:p>
        </p:txBody>
      </p:sp>
      <p:sp>
        <p:nvSpPr>
          <p:cNvPr id="3" name="Content Placeholder 2"/>
          <p:cNvSpPr>
            <a:spLocks noGrp="1"/>
          </p:cNvSpPr>
          <p:nvPr>
            <p:ph idx="1"/>
          </p:nvPr>
        </p:nvSpPr>
        <p:spPr>
          <a:xfrm>
            <a:off x="453190" y="1224046"/>
            <a:ext cx="10515600" cy="4351338"/>
          </a:xfrm>
        </p:spPr>
        <p:txBody>
          <a:bodyPr/>
          <a:lstStyle/>
          <a:p>
            <a:r>
              <a:rPr lang="en-US" sz="3200" dirty="0" smtClean="0"/>
              <a:t>Alert Mode responds immediately</a:t>
            </a:r>
          </a:p>
          <a:p>
            <a:endParaRPr lang="en-US" sz="3200" dirty="0" smtClean="0"/>
          </a:p>
          <a:p>
            <a:pPr lvl="1"/>
            <a:r>
              <a:rPr lang="en-US" sz="3200" dirty="0" smtClean="0"/>
              <a:t>HUB stays awake, polling sensors</a:t>
            </a:r>
          </a:p>
          <a:p>
            <a:pPr lvl="1"/>
            <a:endParaRPr lang="en-US" sz="3200" dirty="0" smtClean="0"/>
          </a:p>
          <a:p>
            <a:pPr lvl="1"/>
            <a:r>
              <a:rPr lang="en-US" sz="3200" dirty="0" smtClean="0"/>
              <a:t>Sensors can stay awake or sleep until interrupt event</a:t>
            </a:r>
          </a:p>
          <a:p>
            <a:pPr lvl="1"/>
            <a:endParaRPr lang="en-US" sz="3200" dirty="0" smtClean="0"/>
          </a:p>
          <a:p>
            <a:pPr lvl="1"/>
            <a:r>
              <a:rPr lang="en-US" sz="3200" dirty="0" smtClean="0"/>
              <a:t>HUB uploads hourly heartbeat data as well</a:t>
            </a:r>
          </a:p>
          <a:p>
            <a:pPr lvl="1"/>
            <a:endParaRPr lang="en-US" sz="3200" dirty="0" smtClean="0"/>
          </a:p>
          <a:p>
            <a:pPr lvl="1"/>
            <a:r>
              <a:rPr lang="en-US" sz="3200" dirty="0" smtClean="0"/>
              <a:t>Requires temperature sensors outside case</a:t>
            </a:r>
          </a:p>
          <a:p>
            <a:pPr lvl="1"/>
            <a:endParaRPr lang="en-US" sz="3200" dirty="0"/>
          </a:p>
          <a:p>
            <a:pPr lvl="1"/>
            <a:endParaRPr lang="en-US" sz="3200" dirty="0"/>
          </a:p>
        </p:txBody>
      </p:sp>
    </p:spTree>
    <p:extLst>
      <p:ext uri="{BB962C8B-B14F-4D97-AF65-F5344CB8AC3E}">
        <p14:creationId xmlns:p14="http://schemas.microsoft.com/office/powerpoint/2010/main" val="4102036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Options – Alert Mode or Snooze Mode</a:t>
            </a:r>
            <a:endParaRPr lang="en-US" dirty="0"/>
          </a:p>
        </p:txBody>
      </p:sp>
      <p:sp>
        <p:nvSpPr>
          <p:cNvPr id="3" name="Content Placeholder 2"/>
          <p:cNvSpPr>
            <a:spLocks noGrp="1"/>
          </p:cNvSpPr>
          <p:nvPr>
            <p:ph idx="1"/>
          </p:nvPr>
        </p:nvSpPr>
        <p:spPr>
          <a:xfrm>
            <a:off x="525379" y="1191962"/>
            <a:ext cx="10515600" cy="4351338"/>
          </a:xfrm>
        </p:spPr>
        <p:txBody>
          <a:bodyPr/>
          <a:lstStyle/>
          <a:p>
            <a:r>
              <a:rPr lang="en-US" sz="3200" dirty="0" smtClean="0"/>
              <a:t>Snooze Mode simply sends data Hourly</a:t>
            </a:r>
          </a:p>
          <a:p>
            <a:endParaRPr lang="en-US" sz="3200" dirty="0" smtClean="0"/>
          </a:p>
          <a:p>
            <a:pPr lvl="1"/>
            <a:r>
              <a:rPr lang="en-US" sz="3200" dirty="0" smtClean="0"/>
              <a:t>HUB sleeps 48 minutes, wakes 12 minutes</a:t>
            </a:r>
          </a:p>
          <a:p>
            <a:pPr lvl="1"/>
            <a:endParaRPr lang="en-US" sz="3200" dirty="0" smtClean="0"/>
          </a:p>
          <a:p>
            <a:pPr lvl="1"/>
            <a:r>
              <a:rPr lang="en-US" sz="3200" dirty="0" smtClean="0"/>
              <a:t>Sensors sleep 8 minutes, wake 2 minutes</a:t>
            </a:r>
          </a:p>
          <a:p>
            <a:pPr lvl="1"/>
            <a:endParaRPr lang="en-US" sz="3200" dirty="0" smtClean="0"/>
          </a:p>
          <a:p>
            <a:pPr lvl="1"/>
            <a:r>
              <a:rPr lang="en-US" sz="3200" dirty="0" smtClean="0"/>
              <a:t>HUB can read all 3 sensors while awake</a:t>
            </a:r>
          </a:p>
          <a:p>
            <a:pPr lvl="1"/>
            <a:endParaRPr lang="en-US" sz="3200" dirty="0" smtClean="0"/>
          </a:p>
          <a:p>
            <a:pPr lvl="1"/>
            <a:r>
              <a:rPr lang="en-US" sz="3200" dirty="0" smtClean="0"/>
              <a:t>Enables internal temperature sensors to stay cool</a:t>
            </a:r>
          </a:p>
          <a:p>
            <a:pPr lvl="1"/>
            <a:endParaRPr lang="en-US" sz="3200" dirty="0"/>
          </a:p>
        </p:txBody>
      </p:sp>
    </p:spTree>
    <p:extLst>
      <p:ext uri="{BB962C8B-B14F-4D97-AF65-F5344CB8AC3E}">
        <p14:creationId xmlns:p14="http://schemas.microsoft.com/office/powerpoint/2010/main" val="2264636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2"/>
            <a:ext cx="9995263" cy="729768"/>
          </a:xfrm>
        </p:spPr>
        <p:txBody>
          <a:bodyPr/>
          <a:lstStyle/>
          <a:p>
            <a:pPr algn="ctr"/>
            <a:r>
              <a:rPr lang="en-US" dirty="0" err="1" smtClean="0"/>
              <a:t>Ambient_AP</a:t>
            </a:r>
            <a:r>
              <a:rPr lang="en-US" dirty="0" smtClean="0"/>
              <a:t> Sensor Software</a:t>
            </a:r>
            <a:endParaRPr lang="en-US" dirty="0"/>
          </a:p>
        </p:txBody>
      </p:sp>
      <p:sp>
        <p:nvSpPr>
          <p:cNvPr id="3" name="Content Placeholder 2"/>
          <p:cNvSpPr>
            <a:spLocks noGrp="1"/>
          </p:cNvSpPr>
          <p:nvPr>
            <p:ph idx="1"/>
          </p:nvPr>
        </p:nvSpPr>
        <p:spPr>
          <a:xfrm>
            <a:off x="248652" y="810126"/>
            <a:ext cx="11638547" cy="5614737"/>
          </a:xfrm>
        </p:spPr>
        <p:txBody>
          <a:bodyPr/>
          <a:lstStyle/>
          <a:p>
            <a:r>
              <a:rPr lang="en-US" sz="3200" dirty="0" smtClean="0"/>
              <a:t>Compile-time options are explained in the top section</a:t>
            </a:r>
          </a:p>
          <a:p>
            <a:endParaRPr lang="en-US" sz="3200" dirty="0" smtClean="0"/>
          </a:p>
          <a:p>
            <a:r>
              <a:rPr lang="en-US" sz="3200" dirty="0" smtClean="0"/>
              <a:t>Setup() </a:t>
            </a:r>
          </a:p>
          <a:p>
            <a:pPr lvl="1"/>
            <a:r>
              <a:rPr lang="en-US" sz="3200" dirty="0" smtClean="0"/>
              <a:t>reads sensors &amp; starts AP to respond to http requests </a:t>
            </a:r>
          </a:p>
          <a:p>
            <a:pPr marL="457200" lvl="1" indent="0">
              <a:buNone/>
            </a:pPr>
            <a:endParaRPr lang="en-US" sz="3200" dirty="0" smtClean="0"/>
          </a:p>
          <a:p>
            <a:r>
              <a:rPr lang="en-US" sz="3200" dirty="0" smtClean="0"/>
              <a:t>Loop() execution</a:t>
            </a:r>
          </a:p>
          <a:p>
            <a:pPr lvl="1"/>
            <a:r>
              <a:rPr lang="en-US" sz="3200" dirty="0" smtClean="0"/>
              <a:t>If snooze mode, do nothing until its time to go to sleep</a:t>
            </a:r>
          </a:p>
          <a:p>
            <a:pPr lvl="1"/>
            <a:r>
              <a:rPr lang="en-US" sz="3200" dirty="0" smtClean="0"/>
              <a:t>Else</a:t>
            </a:r>
          </a:p>
          <a:p>
            <a:pPr lvl="2"/>
            <a:r>
              <a:rPr lang="en-US" sz="3200" dirty="0" smtClean="0"/>
              <a:t>Read sensors at timed intervals</a:t>
            </a:r>
          </a:p>
          <a:p>
            <a:pPr lvl="1"/>
            <a:r>
              <a:rPr lang="en-US" sz="3200" dirty="0" smtClean="0"/>
              <a:t>Repeat Loop()</a:t>
            </a:r>
          </a:p>
          <a:p>
            <a:pPr lvl="1"/>
            <a:endParaRPr lang="en-US" sz="3200" dirty="0" smtClean="0"/>
          </a:p>
          <a:p>
            <a:pPr lvl="2"/>
            <a:endParaRPr lang="en-US" sz="3200" dirty="0" smtClean="0"/>
          </a:p>
          <a:p>
            <a:pPr lvl="2"/>
            <a:endParaRPr lang="en-US" sz="3200" dirty="0"/>
          </a:p>
        </p:txBody>
      </p:sp>
    </p:spTree>
    <p:extLst>
      <p:ext uri="{BB962C8B-B14F-4D97-AF65-F5344CB8AC3E}">
        <p14:creationId xmlns:p14="http://schemas.microsoft.com/office/powerpoint/2010/main" val="3142926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801957"/>
          </a:xfrm>
        </p:spPr>
        <p:txBody>
          <a:bodyPr/>
          <a:lstStyle/>
          <a:p>
            <a:pPr algn="ctr"/>
            <a:r>
              <a:rPr lang="en-US" dirty="0" err="1" smtClean="0"/>
              <a:t>Ambient_HUB</a:t>
            </a:r>
            <a:r>
              <a:rPr lang="en-US" dirty="0" smtClean="0"/>
              <a:t> Software</a:t>
            </a:r>
            <a:endParaRPr lang="en-US" dirty="0"/>
          </a:p>
        </p:txBody>
      </p:sp>
      <p:sp>
        <p:nvSpPr>
          <p:cNvPr id="3" name="Content Placeholder 2"/>
          <p:cNvSpPr>
            <a:spLocks noGrp="1"/>
          </p:cNvSpPr>
          <p:nvPr>
            <p:ph idx="1"/>
          </p:nvPr>
        </p:nvSpPr>
        <p:spPr>
          <a:xfrm>
            <a:off x="232610" y="774866"/>
            <a:ext cx="11550316" cy="5593850"/>
          </a:xfrm>
        </p:spPr>
        <p:txBody>
          <a:bodyPr/>
          <a:lstStyle/>
          <a:p>
            <a:r>
              <a:rPr lang="en-US" sz="3200" dirty="0" smtClean="0"/>
              <a:t>Compile-time </a:t>
            </a:r>
            <a:r>
              <a:rPr lang="en-US" sz="3200" dirty="0"/>
              <a:t>options are explained in the </a:t>
            </a:r>
            <a:r>
              <a:rPr lang="en-US" sz="3200" dirty="0" smtClean="0"/>
              <a:t>top section</a:t>
            </a:r>
          </a:p>
          <a:p>
            <a:endParaRPr lang="en-US" sz="1000" dirty="0" smtClean="0"/>
          </a:p>
          <a:p>
            <a:r>
              <a:rPr lang="en-US" sz="3200" dirty="0" smtClean="0"/>
              <a:t>Setup() </a:t>
            </a:r>
          </a:p>
          <a:p>
            <a:pPr lvl="1"/>
            <a:r>
              <a:rPr lang="en-US" sz="3200" dirty="0" smtClean="0"/>
              <a:t>initialize hardware</a:t>
            </a:r>
          </a:p>
          <a:p>
            <a:pPr marL="457200" lvl="1" indent="0">
              <a:buNone/>
            </a:pPr>
            <a:endParaRPr lang="en-US" sz="1000" dirty="0" smtClean="0"/>
          </a:p>
          <a:p>
            <a:r>
              <a:rPr lang="en-US" sz="3200" dirty="0" smtClean="0"/>
              <a:t>Loop() execution</a:t>
            </a:r>
          </a:p>
          <a:p>
            <a:pPr lvl="1"/>
            <a:r>
              <a:rPr lang="en-US" sz="3200" dirty="0" smtClean="0"/>
              <a:t>Reads sensors when &amp; sends an event to IFTTT immediately if </a:t>
            </a:r>
            <a:r>
              <a:rPr lang="en-US" sz="3200" dirty="0" err="1" smtClean="0"/>
              <a:t>alarmMode</a:t>
            </a:r>
            <a:r>
              <a:rPr lang="en-US" sz="3200" dirty="0" smtClean="0"/>
              <a:t> = 1</a:t>
            </a:r>
          </a:p>
          <a:p>
            <a:pPr lvl="1"/>
            <a:endParaRPr lang="en-US" sz="1000" dirty="0" smtClean="0"/>
          </a:p>
          <a:p>
            <a:pPr lvl="1"/>
            <a:r>
              <a:rPr lang="en-US" sz="3200" dirty="0"/>
              <a:t>H</a:t>
            </a:r>
            <a:r>
              <a:rPr lang="en-US" sz="3200" dirty="0" smtClean="0"/>
              <a:t>eartbeat data is sent to IFTTT or Dweet.io each hour</a:t>
            </a:r>
          </a:p>
          <a:p>
            <a:pPr lvl="1"/>
            <a:endParaRPr lang="en-US" sz="3200" dirty="0" smtClean="0"/>
          </a:p>
          <a:p>
            <a:pPr lvl="1"/>
            <a:r>
              <a:rPr lang="en-US" sz="3200" dirty="0" smtClean="0"/>
              <a:t>If Snooze Mode, Sleeps 48 minutes after which time setup is run again before repeating Loop() for 12 minutes</a:t>
            </a:r>
          </a:p>
          <a:p>
            <a:pPr lvl="2"/>
            <a:endParaRPr lang="en-US" sz="3200" dirty="0" smtClean="0"/>
          </a:p>
          <a:p>
            <a:pPr lvl="2"/>
            <a:endParaRPr lang="en-US" sz="3200" dirty="0"/>
          </a:p>
        </p:txBody>
      </p:sp>
    </p:spTree>
    <p:extLst>
      <p:ext uri="{BB962C8B-B14F-4D97-AF65-F5344CB8AC3E}">
        <p14:creationId xmlns:p14="http://schemas.microsoft.com/office/powerpoint/2010/main" val="614924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Troubleshooting Tips - Local</a:t>
            </a:r>
            <a:endParaRPr lang="en-US" dirty="0"/>
          </a:p>
        </p:txBody>
      </p:sp>
      <p:sp>
        <p:nvSpPr>
          <p:cNvPr id="3" name="Content Placeholder 2"/>
          <p:cNvSpPr>
            <a:spLocks noGrp="1"/>
          </p:cNvSpPr>
          <p:nvPr>
            <p:ph idx="1"/>
          </p:nvPr>
        </p:nvSpPr>
        <p:spPr>
          <a:xfrm>
            <a:off x="184485" y="1312278"/>
            <a:ext cx="11614484" cy="5329154"/>
          </a:xfrm>
        </p:spPr>
        <p:txBody>
          <a:bodyPr/>
          <a:lstStyle/>
          <a:p>
            <a:r>
              <a:rPr lang="en-US" sz="3200" dirty="0" smtClean="0"/>
              <a:t>Interpret </a:t>
            </a:r>
            <a:r>
              <a:rPr lang="en-US" sz="3200" dirty="0"/>
              <a:t>OLED displays and LED </a:t>
            </a:r>
            <a:r>
              <a:rPr lang="en-US" sz="3200" dirty="0" smtClean="0"/>
              <a:t>blink rates </a:t>
            </a:r>
          </a:p>
          <a:p>
            <a:pPr lvl="1"/>
            <a:endParaRPr lang="en-US" sz="3200" dirty="0" smtClean="0"/>
          </a:p>
          <a:p>
            <a:r>
              <a:rPr lang="en-US" sz="3200" dirty="0" smtClean="0"/>
              <a:t>Embedded </a:t>
            </a:r>
            <a:r>
              <a:rPr lang="en-US" sz="3200" dirty="0"/>
              <a:t>Print Statements to </a:t>
            </a:r>
            <a:r>
              <a:rPr lang="en-US" sz="3200" dirty="0" smtClean="0"/>
              <a:t>status monitor in test mode </a:t>
            </a:r>
          </a:p>
          <a:p>
            <a:pPr lvl="1"/>
            <a:endParaRPr lang="en-US" sz="3200" dirty="0" smtClean="0"/>
          </a:p>
          <a:p>
            <a:r>
              <a:rPr lang="en-US" sz="3200" dirty="0" smtClean="0"/>
              <a:t>EN button on ESP’s reboot system tests entire loop on startup</a:t>
            </a:r>
            <a:endParaRPr lang="en-US" sz="3200" dirty="0"/>
          </a:p>
          <a:p>
            <a:pPr lvl="1"/>
            <a:endParaRPr lang="en-US" sz="3200" dirty="0" smtClean="0"/>
          </a:p>
          <a:p>
            <a:r>
              <a:rPr lang="en-US" sz="3200" dirty="0" err="1" smtClean="0"/>
              <a:t>Misc</a:t>
            </a:r>
            <a:r>
              <a:rPr lang="en-US" sz="3200" dirty="0" smtClean="0"/>
              <a:t> software flags can be adjusted to diagnose issues</a:t>
            </a:r>
          </a:p>
          <a:p>
            <a:pPr lvl="1"/>
            <a:endParaRPr lang="en-US" sz="3200" dirty="0"/>
          </a:p>
        </p:txBody>
      </p:sp>
    </p:spTree>
    <p:extLst>
      <p:ext uri="{BB962C8B-B14F-4D97-AF65-F5344CB8AC3E}">
        <p14:creationId xmlns:p14="http://schemas.microsoft.com/office/powerpoint/2010/main" val="3190829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To Do List </a:t>
            </a:r>
            <a:r>
              <a:rPr lang="en-US" smtClean="0"/>
              <a:t>- Software </a:t>
            </a:r>
            <a:endParaRPr lang="en-US" dirty="0"/>
          </a:p>
        </p:txBody>
      </p:sp>
      <p:sp>
        <p:nvSpPr>
          <p:cNvPr id="3" name="Content Placeholder 2"/>
          <p:cNvSpPr>
            <a:spLocks noGrp="1"/>
          </p:cNvSpPr>
          <p:nvPr>
            <p:ph idx="1"/>
          </p:nvPr>
        </p:nvSpPr>
        <p:spPr>
          <a:xfrm>
            <a:off x="120317" y="1199983"/>
            <a:ext cx="11895220" cy="5128628"/>
          </a:xfrm>
        </p:spPr>
        <p:txBody>
          <a:bodyPr/>
          <a:lstStyle/>
          <a:p>
            <a:r>
              <a:rPr lang="en-US" sz="3200" dirty="0" smtClean="0"/>
              <a:t>AT commands to eliminate the </a:t>
            </a:r>
            <a:r>
              <a:rPr lang="en-US" sz="3200" dirty="0" err="1" smtClean="0"/>
              <a:t>fona</a:t>
            </a:r>
            <a:r>
              <a:rPr lang="en-US" sz="3200" dirty="0" smtClean="0"/>
              <a:t> library, reduce 1.3k / </a:t>
            </a:r>
            <a:r>
              <a:rPr lang="en-US" sz="3200" dirty="0" err="1" smtClean="0"/>
              <a:t>msg</a:t>
            </a:r>
            <a:endParaRPr lang="en-US" sz="3200" dirty="0" smtClean="0"/>
          </a:p>
          <a:p>
            <a:pPr lvl="1"/>
            <a:endParaRPr lang="en-US" sz="3200" dirty="0" smtClean="0"/>
          </a:p>
          <a:p>
            <a:r>
              <a:rPr lang="en-US" sz="3200" dirty="0" smtClean="0"/>
              <a:t>Evaluate the 1.5-in Global.com unit to reduce the size and cost </a:t>
            </a:r>
          </a:p>
          <a:p>
            <a:pPr lvl="1"/>
            <a:r>
              <a:rPr lang="en-US" sz="3200" dirty="0" smtClean="0"/>
              <a:t>Ordered one Jan 9, 2022; it arrived Jan 24</a:t>
            </a:r>
            <a:r>
              <a:rPr lang="en-US" sz="3200" dirty="0"/>
              <a:t> </a:t>
            </a:r>
            <a:r>
              <a:rPr lang="en-US" sz="3200" dirty="0" smtClean="0"/>
              <a:t>from </a:t>
            </a:r>
            <a:r>
              <a:rPr lang="en-US" sz="3200" dirty="0" err="1" smtClean="0"/>
              <a:t>AliExpress</a:t>
            </a:r>
            <a:endParaRPr lang="en-US" sz="3200" dirty="0" smtClean="0"/>
          </a:p>
          <a:p>
            <a:pPr marL="914400" lvl="2" indent="0">
              <a:buNone/>
            </a:pPr>
            <a:endParaRPr lang="en-US" sz="3200" dirty="0" smtClean="0"/>
          </a:p>
          <a:p>
            <a:r>
              <a:rPr lang="en-US" sz="3200" dirty="0" smtClean="0"/>
              <a:t>MQTT using online broker?</a:t>
            </a:r>
          </a:p>
          <a:p>
            <a:pPr marL="457200" lvl="1" indent="0">
              <a:buNone/>
            </a:pPr>
            <a:endParaRPr lang="en-US" sz="3200" dirty="0" smtClean="0"/>
          </a:p>
          <a:p>
            <a:r>
              <a:rPr lang="en-US" sz="3200" dirty="0"/>
              <a:t>E</a:t>
            </a:r>
            <a:r>
              <a:rPr lang="en-US" sz="3200" dirty="0" smtClean="0"/>
              <a:t>valuate ESP Now for sensor-hub communication</a:t>
            </a:r>
          </a:p>
        </p:txBody>
      </p:sp>
    </p:spTree>
    <p:extLst>
      <p:ext uri="{BB962C8B-B14F-4D97-AF65-F5344CB8AC3E}">
        <p14:creationId xmlns:p14="http://schemas.microsoft.com/office/powerpoint/2010/main" val="3852395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02" y="112443"/>
            <a:ext cx="9995263" cy="1325563"/>
          </a:xfrm>
        </p:spPr>
        <p:txBody>
          <a:bodyPr/>
          <a:lstStyle/>
          <a:p>
            <a:pPr algn="ctr"/>
            <a:r>
              <a:rPr lang="en-US" dirty="0" smtClean="0"/>
              <a:t>The Devil is in the Details</a:t>
            </a:r>
            <a:endParaRPr lang="en-US" dirty="0"/>
          </a:p>
        </p:txBody>
      </p:sp>
      <p:pic>
        <p:nvPicPr>
          <p:cNvPr id="1026" name="Picture 2" descr="https://thumbs.dreamstime.com/z/devil-emoticon-isolated-white-background-emoji-illustration-9614948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660" t="15719" r="17964" b="20096"/>
          <a:stretch/>
        </p:blipFill>
        <p:spPr bwMode="auto">
          <a:xfrm>
            <a:off x="4868780" y="2879556"/>
            <a:ext cx="1451810" cy="15721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36572" y="1846619"/>
            <a:ext cx="3367259" cy="584775"/>
          </a:xfrm>
          <a:prstGeom prst="rect">
            <a:avLst/>
          </a:prstGeom>
          <a:noFill/>
        </p:spPr>
        <p:txBody>
          <a:bodyPr wrap="square" rtlCol="0">
            <a:spAutoFit/>
          </a:bodyPr>
          <a:lstStyle/>
          <a:p>
            <a:r>
              <a:rPr lang="en-US" sz="3200" dirty="0" smtClean="0">
                <a:solidFill>
                  <a:schemeClr val="bg1"/>
                </a:solidFill>
              </a:rPr>
              <a:t>Where’s the beef?!</a:t>
            </a:r>
          </a:p>
        </p:txBody>
      </p:sp>
      <p:sp>
        <p:nvSpPr>
          <p:cNvPr id="7" name="Title 1"/>
          <p:cNvSpPr txBox="1">
            <a:spLocks/>
          </p:cNvSpPr>
          <p:nvPr/>
        </p:nvSpPr>
        <p:spPr bwMode="auto">
          <a:xfrm>
            <a:off x="358302" y="4812780"/>
            <a:ext cx="9995263"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a:lstStyle>
          <a:p>
            <a:pPr algn="ctr"/>
            <a:r>
              <a:rPr lang="en-US" dirty="0" smtClean="0"/>
              <a:t>Moving on . . </a:t>
            </a:r>
            <a:endParaRPr lang="en-US" dirty="0"/>
          </a:p>
        </p:txBody>
      </p:sp>
      <p:sp>
        <p:nvSpPr>
          <p:cNvPr id="4" name="Oval Callout 3"/>
          <p:cNvSpPr/>
          <p:nvPr/>
        </p:nvSpPr>
        <p:spPr>
          <a:xfrm>
            <a:off x="7018421" y="1475874"/>
            <a:ext cx="3769895" cy="1283368"/>
          </a:xfrm>
          <a:prstGeom prst="wedgeEllipseCallout">
            <a:avLst>
              <a:gd name="adj1" fmla="val -59494"/>
              <a:gd name="adj2" fmla="val 81199"/>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5461144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11208056" cy="1325563"/>
          </a:xfrm>
        </p:spPr>
        <p:txBody>
          <a:bodyPr/>
          <a:lstStyle/>
          <a:p>
            <a:pPr algn="ctr"/>
            <a:r>
              <a:rPr lang="en-US" smtClean="0"/>
              <a:t>What </a:t>
            </a:r>
            <a:r>
              <a:rPr lang="en-US" dirty="0" smtClean="0"/>
              <a:t>Exactly IS this Project?</a:t>
            </a:r>
            <a:endParaRPr lang="en-US" dirty="0"/>
          </a:p>
        </p:txBody>
      </p:sp>
      <p:sp>
        <p:nvSpPr>
          <p:cNvPr id="3" name="Content Placeholder 2"/>
          <p:cNvSpPr>
            <a:spLocks noGrp="1"/>
          </p:cNvSpPr>
          <p:nvPr>
            <p:ph idx="1"/>
          </p:nvPr>
        </p:nvSpPr>
        <p:spPr>
          <a:xfrm>
            <a:off x="644056" y="1423282"/>
            <a:ext cx="10709744" cy="5097833"/>
          </a:xfrm>
        </p:spPr>
        <p:txBody>
          <a:bodyPr/>
          <a:lstStyle/>
          <a:p>
            <a:r>
              <a:rPr lang="en-US" sz="3200" dirty="0" smtClean="0"/>
              <a:t>Sensors monitor ambient </a:t>
            </a:r>
            <a:r>
              <a:rPr lang="en-US" sz="3200" dirty="0"/>
              <a:t>c</a:t>
            </a:r>
            <a:r>
              <a:rPr lang="en-US" sz="3200" dirty="0" smtClean="0"/>
              <a:t>onditions in empty home x 2</a:t>
            </a:r>
          </a:p>
          <a:p>
            <a:pPr marL="0" indent="0">
              <a:buNone/>
            </a:pPr>
            <a:endParaRPr lang="en-US" sz="3200" dirty="0"/>
          </a:p>
          <a:p>
            <a:r>
              <a:rPr lang="en-US" sz="3200" dirty="0" smtClean="0"/>
              <a:t>Sensors are hard wired – no batteries</a:t>
            </a:r>
          </a:p>
          <a:p>
            <a:endParaRPr lang="en-US" sz="3200" dirty="0" smtClean="0"/>
          </a:p>
          <a:p>
            <a:r>
              <a:rPr lang="en-US" sz="3200" dirty="0"/>
              <a:t>It is NOT a security system</a:t>
            </a:r>
          </a:p>
          <a:p>
            <a:pPr lvl="1"/>
            <a:endParaRPr lang="en-US" sz="3200" dirty="0"/>
          </a:p>
          <a:p>
            <a:r>
              <a:rPr lang="en-US" sz="3200" dirty="0"/>
              <a:t>It is NOT FCC approved </a:t>
            </a:r>
            <a:r>
              <a:rPr lang="en-US" sz="3200" dirty="0" smtClean="0"/>
              <a:t>for resale (FCC 47 </a:t>
            </a:r>
            <a:r>
              <a:rPr lang="en-US" sz="3200" dirty="0" err="1" smtClean="0"/>
              <a:t>cfr</a:t>
            </a:r>
            <a:r>
              <a:rPr lang="en-US" sz="3200" dirty="0" smtClean="0"/>
              <a:t> 2.803)</a:t>
            </a:r>
            <a:endParaRPr lang="en-US" sz="3200" dirty="0"/>
          </a:p>
          <a:p>
            <a:pPr marL="0" indent="0">
              <a:buNone/>
            </a:pPr>
            <a:endParaRPr lang="en-US" sz="3200" dirty="0"/>
          </a:p>
          <a:p>
            <a:endParaRPr lang="en-US" sz="3200" dirty="0" smtClean="0"/>
          </a:p>
          <a:p>
            <a:pPr marL="457200" lvl="1" indent="0">
              <a:buNone/>
            </a:pPr>
            <a:endParaRPr lang="en-US" sz="3200" dirty="0" smtClean="0"/>
          </a:p>
          <a:p>
            <a:pPr lvl="1"/>
            <a:endParaRPr lang="en-US" sz="3200" dirty="0"/>
          </a:p>
        </p:txBody>
      </p:sp>
    </p:spTree>
    <p:extLst>
      <p:ext uri="{BB962C8B-B14F-4D97-AF65-F5344CB8AC3E}">
        <p14:creationId xmlns:p14="http://schemas.microsoft.com/office/powerpoint/2010/main" val="1177854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Alphabet Soup</a:t>
            </a:r>
            <a:r>
              <a:rPr lang="en-US" dirty="0"/>
              <a:t> </a:t>
            </a:r>
            <a:r>
              <a:rPr lang="en-US" dirty="0" smtClean="0"/>
              <a:t>– Cellular Terms</a:t>
            </a:r>
            <a:endParaRPr lang="en-US" dirty="0"/>
          </a:p>
        </p:txBody>
      </p:sp>
      <p:sp>
        <p:nvSpPr>
          <p:cNvPr id="3" name="Content Placeholder 2"/>
          <p:cNvSpPr>
            <a:spLocks noGrp="1"/>
          </p:cNvSpPr>
          <p:nvPr>
            <p:ph idx="1"/>
          </p:nvPr>
        </p:nvSpPr>
        <p:spPr>
          <a:xfrm>
            <a:off x="144379" y="1339516"/>
            <a:ext cx="11289632" cy="5197642"/>
          </a:xfrm>
        </p:spPr>
        <p:txBody>
          <a:bodyPr/>
          <a:lstStyle/>
          <a:p>
            <a:pPr marL="0" indent="0">
              <a:buNone/>
            </a:pPr>
            <a:r>
              <a:rPr lang="en-US" sz="3200" dirty="0" smtClean="0">
                <a:latin typeface="+mn-lt"/>
              </a:rPr>
              <a:t>Cellphones sell access by the </a:t>
            </a:r>
            <a:r>
              <a:rPr lang="en-US" sz="3200" dirty="0" err="1" smtClean="0">
                <a:latin typeface="+mn-lt"/>
              </a:rPr>
              <a:t>GigaByte</a:t>
            </a:r>
            <a:r>
              <a:rPr lang="en-US" sz="3200" dirty="0" smtClean="0">
                <a:latin typeface="+mn-lt"/>
              </a:rPr>
              <a:t> ($2/GB)</a:t>
            </a:r>
          </a:p>
          <a:p>
            <a:pPr marL="0" indent="0">
              <a:buNone/>
            </a:pPr>
            <a:endParaRPr lang="en-US" sz="1200" dirty="0" smtClean="0">
              <a:latin typeface="+mn-lt"/>
            </a:endParaRPr>
          </a:p>
          <a:p>
            <a:r>
              <a:rPr lang="en-US" sz="3200" dirty="0" smtClean="0">
                <a:latin typeface="+mn-lt"/>
              </a:rPr>
              <a:t>3G GSM – Global System for Mobiles (AT&amp;T, T-Mobile) </a:t>
            </a:r>
          </a:p>
          <a:p>
            <a:pPr lvl="1"/>
            <a:endParaRPr lang="en-US" sz="1200" dirty="0" smtClean="0">
              <a:latin typeface="+mn-lt"/>
            </a:endParaRPr>
          </a:p>
          <a:p>
            <a:r>
              <a:rPr lang="en-US" sz="3200" dirty="0" smtClean="0">
                <a:latin typeface="+mn-lt"/>
              </a:rPr>
              <a:t>3G CDMA – Code Division Multiple Access (Verizon, Sprint)</a:t>
            </a:r>
          </a:p>
          <a:p>
            <a:pPr lvl="1"/>
            <a:endParaRPr lang="en-US" sz="1200" dirty="0">
              <a:latin typeface="+mn-lt"/>
            </a:endParaRPr>
          </a:p>
          <a:p>
            <a:r>
              <a:rPr lang="en-US" sz="3200" dirty="0" smtClean="0">
                <a:latin typeface="+mn-lt"/>
              </a:rPr>
              <a:t>4G HSPA – High Speed Packet Access = faster version of 3G GSM</a:t>
            </a:r>
          </a:p>
          <a:p>
            <a:pPr lvl="1"/>
            <a:endParaRPr lang="en-US" sz="1200" dirty="0" smtClean="0">
              <a:latin typeface="+mn-lt"/>
            </a:endParaRPr>
          </a:p>
          <a:p>
            <a:r>
              <a:rPr lang="en-US" sz="3200" dirty="0" smtClean="0">
                <a:latin typeface="+mn-lt"/>
              </a:rPr>
              <a:t>“4G” LTE </a:t>
            </a:r>
            <a:r>
              <a:rPr lang="en-US" sz="3200" dirty="0">
                <a:latin typeface="+mn-lt"/>
              </a:rPr>
              <a:t>– Long Term Evolution – Verizon, fast data </a:t>
            </a:r>
            <a:r>
              <a:rPr lang="en-US" sz="3200" dirty="0" smtClean="0">
                <a:latin typeface="+mn-lt"/>
              </a:rPr>
              <a:t>performance technology designed with an eye on 5G; 4G LTE speed = 3G x 10</a:t>
            </a:r>
          </a:p>
          <a:p>
            <a:pPr lvl="1"/>
            <a:endParaRPr lang="en-US" sz="1200" dirty="0">
              <a:latin typeface="+mn-lt"/>
            </a:endParaRPr>
          </a:p>
          <a:p>
            <a:r>
              <a:rPr lang="en-US" sz="3200" dirty="0" smtClean="0">
                <a:latin typeface="+mn-lt"/>
              </a:rPr>
              <a:t>5G – 4G LTE x 100 (download a 2-hr movie in &lt; 10 seconds)</a:t>
            </a:r>
          </a:p>
          <a:p>
            <a:pPr marL="457200" lvl="1" indent="0">
              <a:buNone/>
            </a:pPr>
            <a:endParaRPr lang="en-US" sz="3200" dirty="0" smtClean="0">
              <a:latin typeface="+mn-lt"/>
            </a:endParaRPr>
          </a:p>
        </p:txBody>
      </p:sp>
    </p:spTree>
    <p:extLst>
      <p:ext uri="{BB962C8B-B14F-4D97-AF65-F5344CB8AC3E}">
        <p14:creationId xmlns:p14="http://schemas.microsoft.com/office/powerpoint/2010/main" val="1542302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Alphabet Soup</a:t>
            </a:r>
            <a:r>
              <a:rPr lang="en-US" dirty="0"/>
              <a:t> </a:t>
            </a:r>
            <a:r>
              <a:rPr lang="en-US" dirty="0" smtClean="0"/>
              <a:t>– Cellular Terms</a:t>
            </a:r>
            <a:endParaRPr lang="en-US" dirty="0"/>
          </a:p>
        </p:txBody>
      </p:sp>
      <p:sp>
        <p:nvSpPr>
          <p:cNvPr id="3" name="Content Placeholder 2"/>
          <p:cNvSpPr>
            <a:spLocks noGrp="1"/>
          </p:cNvSpPr>
          <p:nvPr>
            <p:ph idx="1"/>
          </p:nvPr>
        </p:nvSpPr>
        <p:spPr>
          <a:xfrm>
            <a:off x="144379" y="1034716"/>
            <a:ext cx="11289632" cy="5502442"/>
          </a:xfrm>
        </p:spPr>
        <p:txBody>
          <a:bodyPr/>
          <a:lstStyle/>
          <a:p>
            <a:pPr marL="457200" lvl="1" indent="0">
              <a:buNone/>
            </a:pPr>
            <a:endParaRPr lang="en-US" sz="3200" dirty="0" smtClean="0">
              <a:latin typeface="+mn-lt"/>
            </a:endParaRPr>
          </a:p>
          <a:p>
            <a:r>
              <a:rPr lang="en-US" sz="3200" dirty="0" err="1" smtClean="0">
                <a:latin typeface="+mn-lt"/>
              </a:rPr>
              <a:t>ioT</a:t>
            </a:r>
            <a:r>
              <a:rPr lang="en-US" sz="3200" dirty="0" smtClean="0">
                <a:latin typeface="+mn-lt"/>
              </a:rPr>
              <a:t> sells access by the Mbyte (1$/MB) x 1000  = $1000/GB</a:t>
            </a:r>
          </a:p>
          <a:p>
            <a:pPr lvl="1"/>
            <a:endParaRPr lang="en-US" sz="1200" dirty="0">
              <a:latin typeface="+mn-lt"/>
            </a:endParaRPr>
          </a:p>
          <a:p>
            <a:pPr lvl="1"/>
            <a:r>
              <a:rPr lang="en-US" sz="3200" dirty="0" smtClean="0">
                <a:latin typeface="+mn-lt"/>
              </a:rPr>
              <a:t>NB-</a:t>
            </a:r>
            <a:r>
              <a:rPr lang="en-US" sz="3200" dirty="0" err="1" smtClean="0">
                <a:latin typeface="+mn-lt"/>
              </a:rPr>
              <a:t>IoT</a:t>
            </a:r>
            <a:r>
              <a:rPr lang="en-US" sz="3200" dirty="0" smtClean="0">
                <a:latin typeface="+mn-lt"/>
              </a:rPr>
              <a:t> – 200 kHz BW 30/60 </a:t>
            </a:r>
            <a:r>
              <a:rPr lang="en-US" sz="3200" dirty="0" err="1" smtClean="0">
                <a:latin typeface="+mn-lt"/>
              </a:rPr>
              <a:t>DnLd</a:t>
            </a:r>
            <a:r>
              <a:rPr lang="en-US" sz="3200" dirty="0" smtClean="0">
                <a:latin typeface="+mn-lt"/>
              </a:rPr>
              <a:t>/</a:t>
            </a:r>
            <a:r>
              <a:rPr lang="en-US" sz="3200" dirty="0" err="1" smtClean="0">
                <a:latin typeface="+mn-lt"/>
              </a:rPr>
              <a:t>UpLd</a:t>
            </a:r>
            <a:r>
              <a:rPr lang="en-US" sz="3200" dirty="0" smtClean="0">
                <a:latin typeface="+mn-lt"/>
              </a:rPr>
              <a:t> kbps, 35km range</a:t>
            </a:r>
          </a:p>
          <a:p>
            <a:pPr lvl="1"/>
            <a:endParaRPr lang="en-US" sz="1200" dirty="0" smtClean="0">
              <a:latin typeface="+mn-lt"/>
            </a:endParaRPr>
          </a:p>
          <a:p>
            <a:pPr lvl="1"/>
            <a:r>
              <a:rPr lang="en-US" sz="3200" dirty="0" smtClean="0">
                <a:latin typeface="+mn-lt"/>
              </a:rPr>
              <a:t>LTE-M – 1.4 MHz BW 300/375 </a:t>
            </a:r>
            <a:r>
              <a:rPr lang="en-US" sz="3200" dirty="0" err="1" smtClean="0">
                <a:latin typeface="+mn-lt"/>
              </a:rPr>
              <a:t>DnLd</a:t>
            </a:r>
            <a:r>
              <a:rPr lang="en-US" sz="3200" dirty="0" smtClean="0">
                <a:latin typeface="+mn-lt"/>
              </a:rPr>
              <a:t>/</a:t>
            </a:r>
            <a:r>
              <a:rPr lang="en-US" sz="3200" dirty="0" err="1" smtClean="0">
                <a:latin typeface="+mn-lt"/>
              </a:rPr>
              <a:t>UpLd</a:t>
            </a:r>
            <a:r>
              <a:rPr lang="en-US" sz="3200" dirty="0" smtClean="0">
                <a:latin typeface="+mn-lt"/>
              </a:rPr>
              <a:t>, 15-20 km range</a:t>
            </a:r>
            <a:endParaRPr lang="en-US" sz="3200" dirty="0">
              <a:latin typeface="+mn-lt"/>
            </a:endParaRPr>
          </a:p>
          <a:p>
            <a:pPr marL="457200" lvl="1" indent="0">
              <a:buNone/>
            </a:pPr>
            <a:r>
              <a:rPr lang="en-US" sz="3200" dirty="0">
                <a:latin typeface="+mn-lt"/>
              </a:rPr>
              <a:t> </a:t>
            </a:r>
            <a:r>
              <a:rPr lang="en-US" sz="3200" dirty="0" smtClean="0">
                <a:latin typeface="+mn-lt"/>
              </a:rPr>
              <a:t>    </a:t>
            </a:r>
            <a:endParaRPr lang="en-US" sz="3200" dirty="0">
              <a:latin typeface="+mn-lt"/>
            </a:endParaRPr>
          </a:p>
          <a:p>
            <a:r>
              <a:rPr lang="en-US" sz="3200" dirty="0" err="1" smtClean="0">
                <a:latin typeface="+mn-lt"/>
              </a:rPr>
              <a:t>Simcom</a:t>
            </a:r>
            <a:r>
              <a:rPr lang="en-US" sz="3200" dirty="0" smtClean="0">
                <a:latin typeface="+mn-lt"/>
              </a:rPr>
              <a:t> LTE-M/NB-</a:t>
            </a:r>
            <a:r>
              <a:rPr lang="en-US" sz="3200" dirty="0" err="1">
                <a:latin typeface="+mn-lt"/>
              </a:rPr>
              <a:t>I</a:t>
            </a:r>
            <a:r>
              <a:rPr lang="en-US" sz="3200" dirty="0" err="1" smtClean="0">
                <a:latin typeface="+mn-lt"/>
              </a:rPr>
              <a:t>oT</a:t>
            </a:r>
            <a:r>
              <a:rPr lang="en-US" sz="3200" dirty="0" smtClean="0">
                <a:latin typeface="+mn-lt"/>
              </a:rPr>
              <a:t> Modems – SIM7000A,C,E,G</a:t>
            </a:r>
          </a:p>
          <a:p>
            <a:pPr marL="0" indent="0">
              <a:buNone/>
            </a:pPr>
            <a:endParaRPr lang="en-US" sz="1200" dirty="0" smtClean="0">
              <a:latin typeface="+mn-lt"/>
            </a:endParaRPr>
          </a:p>
          <a:p>
            <a:pPr lvl="1"/>
            <a:r>
              <a:rPr lang="en-US" sz="3200" dirty="0" smtClean="0">
                <a:latin typeface="+mn-lt"/>
              </a:rPr>
              <a:t>America, China, Europe, Global</a:t>
            </a:r>
          </a:p>
        </p:txBody>
      </p:sp>
    </p:spTree>
    <p:extLst>
      <p:ext uri="{BB962C8B-B14F-4D97-AF65-F5344CB8AC3E}">
        <p14:creationId xmlns:p14="http://schemas.microsoft.com/office/powerpoint/2010/main" val="2360017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11472751" cy="1325563"/>
          </a:xfrm>
        </p:spPr>
        <p:txBody>
          <a:bodyPr/>
          <a:lstStyle/>
          <a:p>
            <a:pPr algn="ctr"/>
            <a:r>
              <a:rPr lang="en-US" dirty="0" smtClean="0"/>
              <a:t>Home Monitoring using Cellular </a:t>
            </a:r>
            <a:r>
              <a:rPr lang="en-US" dirty="0" err="1" smtClean="0"/>
              <a:t>IoT</a:t>
            </a:r>
            <a:r>
              <a:rPr lang="en-US" dirty="0" smtClean="0"/>
              <a:t>*</a:t>
            </a:r>
            <a:endParaRPr lang="en-US" dirty="0"/>
          </a:p>
        </p:txBody>
      </p:sp>
      <p:sp>
        <p:nvSpPr>
          <p:cNvPr id="3" name="Content Placeholder 2"/>
          <p:cNvSpPr>
            <a:spLocks noGrp="1"/>
          </p:cNvSpPr>
          <p:nvPr>
            <p:ph idx="1"/>
          </p:nvPr>
        </p:nvSpPr>
        <p:spPr>
          <a:xfrm>
            <a:off x="838200" y="1224501"/>
            <a:ext cx="10118558" cy="4952462"/>
          </a:xfrm>
        </p:spPr>
        <p:txBody>
          <a:bodyPr/>
          <a:lstStyle/>
          <a:p>
            <a:pPr marL="0" indent="0" algn="ctr">
              <a:buNone/>
            </a:pPr>
            <a:endParaRPr lang="en-US" sz="3200" dirty="0"/>
          </a:p>
          <a:p>
            <a:pPr marL="0" indent="0" algn="ctr">
              <a:buNone/>
            </a:pPr>
            <a:r>
              <a:rPr lang="en-US" sz="3200" dirty="0" smtClean="0"/>
              <a:t>Hands-on Technology – Small Computers</a:t>
            </a:r>
          </a:p>
          <a:p>
            <a:pPr marL="457200" lvl="1" indent="0" algn="ctr">
              <a:buNone/>
            </a:pPr>
            <a:endParaRPr lang="en-US" sz="3200" dirty="0" smtClean="0"/>
          </a:p>
          <a:p>
            <a:pPr marL="457200" lvl="1" indent="0" algn="ctr">
              <a:buNone/>
            </a:pPr>
            <a:endParaRPr lang="en-US" sz="3200" dirty="0"/>
          </a:p>
          <a:p>
            <a:pPr marL="457200" lvl="1" indent="0" algn="ctr">
              <a:buNone/>
            </a:pPr>
            <a:r>
              <a:rPr lang="en-US" sz="3200" dirty="0" smtClean="0"/>
              <a:t>February 22, 2022</a:t>
            </a:r>
          </a:p>
          <a:p>
            <a:pPr marL="457200" lvl="1" indent="0" algn="ctr">
              <a:buNone/>
            </a:pPr>
            <a:endParaRPr lang="en-US" sz="3200" dirty="0" smtClean="0"/>
          </a:p>
          <a:p>
            <a:pPr marL="457200" lvl="1" indent="0" algn="ctr">
              <a:buNone/>
            </a:pPr>
            <a:r>
              <a:rPr lang="en-US" sz="3200" dirty="0" smtClean="0"/>
              <a:t>Bob Jessup</a:t>
            </a:r>
          </a:p>
          <a:p>
            <a:pPr marL="457200" lvl="1" indent="0" algn="ctr">
              <a:buNone/>
            </a:pPr>
            <a:endParaRPr lang="en-US" sz="3200" dirty="0" smtClean="0"/>
          </a:p>
          <a:p>
            <a:pPr marL="457200" lvl="1" indent="0" algn="ctr">
              <a:buNone/>
            </a:pPr>
            <a:r>
              <a:rPr lang="en-US" sz="3200" dirty="0" smtClean="0"/>
              <a:t>_______________________________________</a:t>
            </a:r>
          </a:p>
          <a:p>
            <a:pPr marL="457200" lvl="1" indent="0" algn="ctr">
              <a:buNone/>
            </a:pPr>
            <a:r>
              <a:rPr lang="en-US" sz="3200" dirty="0" smtClean="0"/>
              <a:t>* Internet of Things</a:t>
            </a:r>
            <a:endParaRPr lang="en-US" sz="3200" dirty="0"/>
          </a:p>
        </p:txBody>
      </p:sp>
    </p:spTree>
    <p:extLst>
      <p:ext uri="{BB962C8B-B14F-4D97-AF65-F5344CB8AC3E}">
        <p14:creationId xmlns:p14="http://schemas.microsoft.com/office/powerpoint/2010/main" val="37501423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5902" y="24212"/>
            <a:ext cx="9995263" cy="1138842"/>
          </a:xfrm>
        </p:spPr>
        <p:txBody>
          <a:bodyPr/>
          <a:lstStyle/>
          <a:p>
            <a:pPr algn="ctr"/>
            <a:r>
              <a:rPr lang="en-US" dirty="0" smtClean="0"/>
              <a:t>Sensor Wiring (ESP32)</a:t>
            </a:r>
            <a:endParaRPr lang="en-US" dirty="0"/>
          </a:p>
        </p:txBody>
      </p:sp>
      <p:sp>
        <p:nvSpPr>
          <p:cNvPr id="9" name="Content Placeholder 8"/>
          <p:cNvSpPr>
            <a:spLocks noGrp="1"/>
          </p:cNvSpPr>
          <p:nvPr>
            <p:ph idx="1"/>
          </p:nvPr>
        </p:nvSpPr>
        <p:spPr>
          <a:xfrm>
            <a:off x="256673" y="890337"/>
            <a:ext cx="11534273" cy="6120249"/>
          </a:xfrm>
        </p:spPr>
        <p:txBody>
          <a:bodyPr/>
          <a:lstStyle/>
          <a:p>
            <a:r>
              <a:rPr lang="en-US" sz="3200" dirty="0" smtClean="0"/>
              <a:t>All labels are as printed on </a:t>
            </a:r>
            <a:r>
              <a:rPr lang="en-US" sz="3200" dirty="0" err="1" smtClean="0"/>
              <a:t>ckt</a:t>
            </a:r>
            <a:r>
              <a:rPr lang="en-US" sz="3200" dirty="0" smtClean="0"/>
              <a:t> board, not schematic pins!</a:t>
            </a:r>
          </a:p>
          <a:p>
            <a:r>
              <a:rPr lang="en-US" sz="3200" dirty="0" smtClean="0"/>
              <a:t>Function is in ()</a:t>
            </a:r>
          </a:p>
          <a:p>
            <a:r>
              <a:rPr lang="en-US" sz="3200" dirty="0" smtClean="0"/>
              <a:t>External power is supplied to the ESP32 via USB cable</a:t>
            </a:r>
          </a:p>
          <a:p>
            <a:r>
              <a:rPr lang="en-US" sz="3200" dirty="0" smtClean="0"/>
              <a:t>ESP32 3.3 volt pin supplies power to all components</a:t>
            </a:r>
          </a:p>
          <a:p>
            <a:pPr lvl="1"/>
            <a:endParaRPr lang="en-US" sz="3200" dirty="0"/>
          </a:p>
        </p:txBody>
      </p:sp>
      <p:sp>
        <p:nvSpPr>
          <p:cNvPr id="7" name="Rectangle 6"/>
          <p:cNvSpPr/>
          <p:nvPr/>
        </p:nvSpPr>
        <p:spPr>
          <a:xfrm>
            <a:off x="1339510" y="4343398"/>
            <a:ext cx="1612232" cy="2037349"/>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2400" dirty="0" smtClean="0">
                <a:ln>
                  <a:solidFill>
                    <a:schemeClr val="tx1"/>
                  </a:solidFill>
                </a:ln>
                <a:solidFill>
                  <a:schemeClr val="tx1"/>
                </a:solidFill>
              </a:rPr>
              <a:t>D22(SCL)</a:t>
            </a:r>
          </a:p>
          <a:p>
            <a:pPr algn="r"/>
            <a:r>
              <a:rPr lang="en-US" sz="2400" dirty="0" smtClean="0">
                <a:ln>
                  <a:solidFill>
                    <a:schemeClr val="tx1"/>
                  </a:solidFill>
                </a:ln>
                <a:solidFill>
                  <a:schemeClr val="tx1"/>
                </a:solidFill>
              </a:rPr>
              <a:t>D21(SDA)</a:t>
            </a:r>
          </a:p>
          <a:p>
            <a:pPr algn="r"/>
            <a:r>
              <a:rPr lang="en-US" sz="2400" dirty="0" smtClean="0">
                <a:ln>
                  <a:solidFill>
                    <a:schemeClr val="tx1"/>
                  </a:solidFill>
                </a:ln>
                <a:solidFill>
                  <a:schemeClr val="tx1"/>
                </a:solidFill>
              </a:rPr>
              <a:t>GND</a:t>
            </a:r>
          </a:p>
          <a:p>
            <a:pPr algn="r"/>
            <a:r>
              <a:rPr lang="en-US" sz="2400" dirty="0" smtClean="0">
                <a:ln>
                  <a:solidFill>
                    <a:schemeClr val="tx1"/>
                  </a:solidFill>
                </a:ln>
                <a:solidFill>
                  <a:schemeClr val="tx1"/>
                </a:solidFill>
              </a:rPr>
              <a:t>3.3v</a:t>
            </a:r>
          </a:p>
          <a:p>
            <a:pPr algn="r"/>
            <a:endParaRPr lang="en-US" sz="2400" dirty="0" smtClean="0">
              <a:ln>
                <a:solidFill>
                  <a:schemeClr val="tx1"/>
                </a:solidFill>
              </a:ln>
              <a:solidFill>
                <a:schemeClr val="tx1"/>
              </a:solidFill>
            </a:endParaRPr>
          </a:p>
        </p:txBody>
      </p:sp>
      <p:sp>
        <p:nvSpPr>
          <p:cNvPr id="11" name="Right Arrow 10"/>
          <p:cNvSpPr/>
          <p:nvPr/>
        </p:nvSpPr>
        <p:spPr>
          <a:xfrm>
            <a:off x="2967319" y="4531892"/>
            <a:ext cx="521832"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3" name="Rectangle 12"/>
          <p:cNvSpPr/>
          <p:nvPr/>
        </p:nvSpPr>
        <p:spPr>
          <a:xfrm>
            <a:off x="3494554" y="4367462"/>
            <a:ext cx="2148252" cy="158014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smtClean="0">
                <a:ln>
                  <a:solidFill>
                    <a:schemeClr val="tx1"/>
                  </a:solidFill>
                </a:ln>
                <a:solidFill>
                  <a:schemeClr val="tx1"/>
                </a:solidFill>
              </a:rPr>
              <a:t>SCL</a:t>
            </a:r>
          </a:p>
          <a:p>
            <a:r>
              <a:rPr lang="en-US" sz="2400" dirty="0" smtClean="0">
                <a:ln>
                  <a:solidFill>
                    <a:schemeClr val="tx1"/>
                  </a:solidFill>
                </a:ln>
                <a:solidFill>
                  <a:schemeClr val="tx1"/>
                </a:solidFill>
              </a:rPr>
              <a:t>SDA</a:t>
            </a:r>
          </a:p>
          <a:p>
            <a:r>
              <a:rPr lang="en-US" sz="2400" dirty="0" smtClean="0">
                <a:ln>
                  <a:solidFill>
                    <a:schemeClr val="tx1"/>
                  </a:solidFill>
                </a:ln>
                <a:solidFill>
                  <a:schemeClr val="tx1"/>
                </a:solidFill>
              </a:rPr>
              <a:t>GND</a:t>
            </a:r>
          </a:p>
          <a:p>
            <a:r>
              <a:rPr lang="en-US" sz="2400" dirty="0" err="1" smtClean="0">
                <a:ln>
                  <a:solidFill>
                    <a:schemeClr val="tx1"/>
                  </a:solidFill>
                </a:ln>
                <a:solidFill>
                  <a:schemeClr val="tx1"/>
                </a:solidFill>
              </a:rPr>
              <a:t>Vcc</a:t>
            </a:r>
            <a:endParaRPr lang="en-US" sz="2400" dirty="0" smtClean="0">
              <a:ln>
                <a:solidFill>
                  <a:schemeClr val="tx1"/>
                </a:solidFill>
              </a:ln>
              <a:solidFill>
                <a:schemeClr val="tx1"/>
              </a:solidFill>
            </a:endParaRPr>
          </a:p>
        </p:txBody>
      </p:sp>
      <p:sp>
        <p:nvSpPr>
          <p:cNvPr id="14" name="Right Arrow 13"/>
          <p:cNvSpPr/>
          <p:nvPr/>
        </p:nvSpPr>
        <p:spPr>
          <a:xfrm>
            <a:off x="2967319" y="4840703"/>
            <a:ext cx="521832"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5" name="Right Arrow 14"/>
          <p:cNvSpPr/>
          <p:nvPr/>
        </p:nvSpPr>
        <p:spPr>
          <a:xfrm>
            <a:off x="2967319" y="5229723"/>
            <a:ext cx="521832"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6" name="Right Arrow 15"/>
          <p:cNvSpPr/>
          <p:nvPr/>
        </p:nvSpPr>
        <p:spPr>
          <a:xfrm>
            <a:off x="2967319" y="5594682"/>
            <a:ext cx="521832"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7" name="Right Arrow 16"/>
          <p:cNvSpPr/>
          <p:nvPr/>
        </p:nvSpPr>
        <p:spPr>
          <a:xfrm>
            <a:off x="5674424" y="4463713"/>
            <a:ext cx="521832"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8" name="Rectangle 17"/>
          <p:cNvSpPr/>
          <p:nvPr/>
        </p:nvSpPr>
        <p:spPr>
          <a:xfrm>
            <a:off x="6196256" y="4367462"/>
            <a:ext cx="1628278" cy="158014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smtClean="0">
                <a:ln>
                  <a:solidFill>
                    <a:schemeClr val="tx1"/>
                  </a:solidFill>
                </a:ln>
                <a:solidFill>
                  <a:schemeClr val="tx1"/>
                </a:solidFill>
              </a:rPr>
              <a:t>SCL</a:t>
            </a:r>
          </a:p>
          <a:p>
            <a:r>
              <a:rPr lang="en-US" sz="2400" dirty="0" smtClean="0">
                <a:ln>
                  <a:solidFill>
                    <a:schemeClr val="tx1"/>
                  </a:solidFill>
                </a:ln>
                <a:solidFill>
                  <a:schemeClr val="tx1"/>
                </a:solidFill>
              </a:rPr>
              <a:t>SDA</a:t>
            </a:r>
          </a:p>
          <a:p>
            <a:r>
              <a:rPr lang="en-US" sz="2400" dirty="0" smtClean="0">
                <a:ln>
                  <a:solidFill>
                    <a:schemeClr val="tx1"/>
                  </a:solidFill>
                </a:ln>
                <a:solidFill>
                  <a:schemeClr val="tx1"/>
                </a:solidFill>
              </a:rPr>
              <a:t>GND</a:t>
            </a:r>
          </a:p>
          <a:p>
            <a:r>
              <a:rPr lang="en-US" sz="2400" dirty="0" err="1" smtClean="0">
                <a:ln>
                  <a:solidFill>
                    <a:schemeClr val="tx1"/>
                  </a:solidFill>
                </a:ln>
                <a:solidFill>
                  <a:schemeClr val="tx1"/>
                </a:solidFill>
              </a:rPr>
              <a:t>Vcc</a:t>
            </a:r>
            <a:endParaRPr lang="en-US" sz="2400" dirty="0" smtClean="0">
              <a:ln>
                <a:solidFill>
                  <a:schemeClr val="tx1"/>
                </a:solidFill>
              </a:ln>
              <a:solidFill>
                <a:schemeClr val="tx1"/>
              </a:solidFill>
            </a:endParaRPr>
          </a:p>
        </p:txBody>
      </p:sp>
      <p:sp>
        <p:nvSpPr>
          <p:cNvPr id="19" name="Right Arrow 18"/>
          <p:cNvSpPr/>
          <p:nvPr/>
        </p:nvSpPr>
        <p:spPr>
          <a:xfrm>
            <a:off x="5674424" y="4772524"/>
            <a:ext cx="521832"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0" name="Right Arrow 19"/>
          <p:cNvSpPr/>
          <p:nvPr/>
        </p:nvSpPr>
        <p:spPr>
          <a:xfrm>
            <a:off x="5674424" y="5161544"/>
            <a:ext cx="521832"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1" name="Right Arrow 20"/>
          <p:cNvSpPr/>
          <p:nvPr/>
        </p:nvSpPr>
        <p:spPr>
          <a:xfrm>
            <a:off x="5674424" y="5526503"/>
            <a:ext cx="521832"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6" name="Rectangle 25"/>
          <p:cNvSpPr/>
          <p:nvPr/>
        </p:nvSpPr>
        <p:spPr>
          <a:xfrm>
            <a:off x="1339510" y="3258556"/>
            <a:ext cx="1612232" cy="1060782"/>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tx1"/>
                </a:solidFill>
              </a:rPr>
              <a:t>ESP32 Micro Controller</a:t>
            </a:r>
          </a:p>
        </p:txBody>
      </p:sp>
      <p:sp>
        <p:nvSpPr>
          <p:cNvPr id="27" name="Rectangle 26"/>
          <p:cNvSpPr/>
          <p:nvPr/>
        </p:nvSpPr>
        <p:spPr>
          <a:xfrm>
            <a:off x="3489151" y="3292642"/>
            <a:ext cx="2161678" cy="1066800"/>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BME280 Temp Humidity Sensor</a:t>
            </a:r>
          </a:p>
        </p:txBody>
      </p:sp>
      <p:sp>
        <p:nvSpPr>
          <p:cNvPr id="28" name="Rectangle 27"/>
          <p:cNvSpPr/>
          <p:nvPr/>
        </p:nvSpPr>
        <p:spPr>
          <a:xfrm>
            <a:off x="6196256" y="3669633"/>
            <a:ext cx="1628278" cy="697830"/>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OLED DISPLAY</a:t>
            </a:r>
          </a:p>
        </p:txBody>
      </p:sp>
    </p:spTree>
    <p:extLst>
      <p:ext uri="{BB962C8B-B14F-4D97-AF65-F5344CB8AC3E}">
        <p14:creationId xmlns:p14="http://schemas.microsoft.com/office/powerpoint/2010/main" val="37779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5902" y="24212"/>
            <a:ext cx="9995263" cy="665600"/>
          </a:xfrm>
        </p:spPr>
        <p:txBody>
          <a:bodyPr/>
          <a:lstStyle/>
          <a:p>
            <a:pPr algn="ctr"/>
            <a:r>
              <a:rPr lang="en-US" dirty="0" smtClean="0"/>
              <a:t>ESP32 Temp Sensor / OLED Wiring</a:t>
            </a:r>
            <a:endParaRPr lang="en-US" dirty="0"/>
          </a:p>
        </p:txBody>
      </p:sp>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2454" t="5973" r="18458" b="2782"/>
          <a:stretch/>
        </p:blipFill>
        <p:spPr>
          <a:xfrm>
            <a:off x="1147010" y="668027"/>
            <a:ext cx="9553074" cy="6133296"/>
          </a:xfrm>
        </p:spPr>
      </p:pic>
    </p:spTree>
    <p:extLst>
      <p:ext uri="{BB962C8B-B14F-4D97-AF65-F5344CB8AC3E}">
        <p14:creationId xmlns:p14="http://schemas.microsoft.com/office/powerpoint/2010/main" val="899904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5902" y="24212"/>
            <a:ext cx="10798982" cy="665600"/>
          </a:xfrm>
        </p:spPr>
        <p:txBody>
          <a:bodyPr/>
          <a:lstStyle/>
          <a:p>
            <a:pPr algn="ctr"/>
            <a:r>
              <a:rPr lang="en-US" sz="3600" dirty="0" smtClean="0"/>
              <a:t>ESP32 / </a:t>
            </a:r>
            <a:r>
              <a:rPr lang="en-US" sz="3600" dirty="0"/>
              <a:t>Temp Sensor / OLED </a:t>
            </a:r>
            <a:r>
              <a:rPr lang="en-US" sz="3600" dirty="0" smtClean="0"/>
              <a:t>Placement</a:t>
            </a:r>
            <a:endParaRPr lang="en-US" sz="3600" dirty="0"/>
          </a:p>
        </p:txBody>
      </p:sp>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9393" t="6121" r="14477" b="10035"/>
          <a:stretch/>
        </p:blipFill>
        <p:spPr>
          <a:xfrm>
            <a:off x="280738" y="662451"/>
            <a:ext cx="10820400" cy="6070291"/>
          </a:xfrm>
        </p:spPr>
      </p:pic>
    </p:spTree>
    <p:extLst>
      <p:ext uri="{BB962C8B-B14F-4D97-AF65-F5344CB8AC3E}">
        <p14:creationId xmlns:p14="http://schemas.microsoft.com/office/powerpoint/2010/main" val="484787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5902" y="24212"/>
            <a:ext cx="11544940" cy="1138842"/>
          </a:xfrm>
        </p:spPr>
        <p:txBody>
          <a:bodyPr/>
          <a:lstStyle/>
          <a:p>
            <a:pPr algn="ctr"/>
            <a:r>
              <a:rPr lang="en-US" sz="4000" dirty="0" smtClean="0"/>
              <a:t>Sensor Wiring (</a:t>
            </a:r>
            <a:r>
              <a:rPr lang="en-US" sz="4000" dirty="0" err="1" smtClean="0"/>
              <a:t>Wemos</a:t>
            </a:r>
            <a:r>
              <a:rPr lang="en-US" sz="4000" dirty="0" smtClean="0"/>
              <a:t> D1 Mini)</a:t>
            </a:r>
            <a:endParaRPr lang="en-US" sz="4000" dirty="0"/>
          </a:p>
        </p:txBody>
      </p:sp>
      <p:sp>
        <p:nvSpPr>
          <p:cNvPr id="9" name="Content Placeholder 8"/>
          <p:cNvSpPr>
            <a:spLocks noGrp="1"/>
          </p:cNvSpPr>
          <p:nvPr>
            <p:ph idx="1"/>
          </p:nvPr>
        </p:nvSpPr>
        <p:spPr>
          <a:xfrm>
            <a:off x="248653" y="1074821"/>
            <a:ext cx="10848473" cy="5935765"/>
          </a:xfrm>
        </p:spPr>
        <p:txBody>
          <a:bodyPr/>
          <a:lstStyle/>
          <a:p>
            <a:r>
              <a:rPr lang="en-US" sz="3200" dirty="0" smtClean="0"/>
              <a:t>All labels are as printed on </a:t>
            </a:r>
            <a:r>
              <a:rPr lang="en-US" sz="3200" dirty="0" err="1" smtClean="0"/>
              <a:t>ckt</a:t>
            </a:r>
            <a:r>
              <a:rPr lang="en-US" sz="3200" dirty="0" smtClean="0"/>
              <a:t> board, not schematic pins!</a:t>
            </a:r>
          </a:p>
          <a:p>
            <a:r>
              <a:rPr lang="en-US" sz="3200" dirty="0" smtClean="0"/>
              <a:t>Function is in ()</a:t>
            </a:r>
          </a:p>
          <a:p>
            <a:r>
              <a:rPr lang="en-US" sz="3200" dirty="0" smtClean="0"/>
              <a:t>External power is supplied to the D1 Mini via USB cable</a:t>
            </a:r>
          </a:p>
          <a:p>
            <a:r>
              <a:rPr lang="en-US" sz="3200" dirty="0"/>
              <a:t>ESP32 3.3 volt pin supplies power to all components</a:t>
            </a:r>
          </a:p>
          <a:p>
            <a:pPr marL="457200" lvl="1" indent="0">
              <a:buNone/>
            </a:pPr>
            <a:endParaRPr lang="en-US" sz="3200" dirty="0" smtClean="0"/>
          </a:p>
        </p:txBody>
      </p:sp>
      <p:sp>
        <p:nvSpPr>
          <p:cNvPr id="7" name="Rectangle 6"/>
          <p:cNvSpPr/>
          <p:nvPr/>
        </p:nvSpPr>
        <p:spPr>
          <a:xfrm>
            <a:off x="1331486" y="3942347"/>
            <a:ext cx="1612232" cy="205338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2400" dirty="0" smtClean="0">
                <a:ln>
                  <a:solidFill>
                    <a:schemeClr val="tx1"/>
                  </a:solidFill>
                </a:ln>
                <a:solidFill>
                  <a:schemeClr val="tx1"/>
                </a:solidFill>
              </a:rPr>
              <a:t>D1(SCL)</a:t>
            </a:r>
          </a:p>
          <a:p>
            <a:pPr algn="r"/>
            <a:r>
              <a:rPr lang="en-US" sz="2400" dirty="0" smtClean="0">
                <a:ln>
                  <a:solidFill>
                    <a:schemeClr val="tx1"/>
                  </a:solidFill>
                </a:ln>
                <a:solidFill>
                  <a:schemeClr val="tx1"/>
                </a:solidFill>
              </a:rPr>
              <a:t>D2(SDA)</a:t>
            </a:r>
          </a:p>
          <a:p>
            <a:pPr algn="r"/>
            <a:r>
              <a:rPr lang="en-US" sz="2400" dirty="0" smtClean="0">
                <a:ln>
                  <a:solidFill>
                    <a:schemeClr val="tx1"/>
                  </a:solidFill>
                </a:ln>
                <a:solidFill>
                  <a:schemeClr val="tx1"/>
                </a:solidFill>
              </a:rPr>
              <a:t>GND</a:t>
            </a:r>
          </a:p>
          <a:p>
            <a:pPr algn="r"/>
            <a:r>
              <a:rPr lang="en-US" sz="2400" dirty="0" smtClean="0">
                <a:ln>
                  <a:solidFill>
                    <a:schemeClr val="tx1"/>
                  </a:solidFill>
                </a:ln>
                <a:solidFill>
                  <a:schemeClr val="tx1"/>
                </a:solidFill>
              </a:rPr>
              <a:t>3.3v</a:t>
            </a:r>
          </a:p>
          <a:p>
            <a:pPr algn="r"/>
            <a:endParaRPr lang="en-US" sz="2400" dirty="0" smtClean="0">
              <a:ln>
                <a:solidFill>
                  <a:schemeClr val="tx1"/>
                </a:solidFill>
              </a:ln>
              <a:solidFill>
                <a:schemeClr val="tx1"/>
              </a:solidFill>
            </a:endParaRPr>
          </a:p>
        </p:txBody>
      </p:sp>
      <p:sp>
        <p:nvSpPr>
          <p:cNvPr id="11" name="Right Arrow 10"/>
          <p:cNvSpPr/>
          <p:nvPr/>
        </p:nvSpPr>
        <p:spPr>
          <a:xfrm>
            <a:off x="2943718" y="4118808"/>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3" name="Rectangle 12"/>
          <p:cNvSpPr/>
          <p:nvPr/>
        </p:nvSpPr>
        <p:spPr>
          <a:xfrm>
            <a:off x="3513210" y="3962398"/>
            <a:ext cx="1283369" cy="158014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SCL</a:t>
            </a:r>
          </a:p>
          <a:p>
            <a:pPr algn="ctr"/>
            <a:r>
              <a:rPr lang="en-US" sz="2400" dirty="0" smtClean="0">
                <a:ln>
                  <a:solidFill>
                    <a:schemeClr val="tx1"/>
                  </a:solidFill>
                </a:ln>
                <a:solidFill>
                  <a:schemeClr val="tx1"/>
                </a:solidFill>
              </a:rPr>
              <a:t>SDA</a:t>
            </a:r>
          </a:p>
          <a:p>
            <a:pPr algn="ctr"/>
            <a:r>
              <a:rPr lang="en-US" sz="2400" dirty="0" smtClean="0">
                <a:ln>
                  <a:solidFill>
                    <a:schemeClr val="tx1"/>
                  </a:solidFill>
                </a:ln>
                <a:solidFill>
                  <a:schemeClr val="tx1"/>
                </a:solidFill>
              </a:rPr>
              <a:t>GND</a:t>
            </a:r>
          </a:p>
          <a:p>
            <a:pPr algn="ctr"/>
            <a:r>
              <a:rPr lang="en-US" sz="2400" dirty="0" err="1" smtClean="0">
                <a:ln>
                  <a:solidFill>
                    <a:schemeClr val="tx1"/>
                  </a:solidFill>
                </a:ln>
                <a:solidFill>
                  <a:schemeClr val="tx1"/>
                </a:solidFill>
              </a:rPr>
              <a:t>Vcc</a:t>
            </a:r>
            <a:endParaRPr lang="en-US" sz="2400" dirty="0" smtClean="0">
              <a:ln>
                <a:solidFill>
                  <a:schemeClr val="tx1"/>
                </a:solidFill>
              </a:ln>
              <a:solidFill>
                <a:schemeClr val="tx1"/>
              </a:solidFill>
            </a:endParaRPr>
          </a:p>
        </p:txBody>
      </p:sp>
      <p:sp>
        <p:nvSpPr>
          <p:cNvPr id="14" name="Right Arrow 13"/>
          <p:cNvSpPr/>
          <p:nvPr/>
        </p:nvSpPr>
        <p:spPr>
          <a:xfrm>
            <a:off x="2943718" y="4427619"/>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5" name="Right Arrow 14"/>
          <p:cNvSpPr/>
          <p:nvPr/>
        </p:nvSpPr>
        <p:spPr>
          <a:xfrm>
            <a:off x="2959760" y="4816639"/>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6" name="Right Arrow 15"/>
          <p:cNvSpPr/>
          <p:nvPr/>
        </p:nvSpPr>
        <p:spPr>
          <a:xfrm>
            <a:off x="2959760" y="5181598"/>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7" name="Right Arrow 16"/>
          <p:cNvSpPr/>
          <p:nvPr/>
        </p:nvSpPr>
        <p:spPr>
          <a:xfrm>
            <a:off x="4796579" y="4058649"/>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8" name="Rectangle 17"/>
          <p:cNvSpPr/>
          <p:nvPr/>
        </p:nvSpPr>
        <p:spPr>
          <a:xfrm>
            <a:off x="5350030" y="3962398"/>
            <a:ext cx="1628278" cy="158014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smtClean="0">
                <a:ln>
                  <a:solidFill>
                    <a:schemeClr val="tx1"/>
                  </a:solidFill>
                </a:ln>
                <a:solidFill>
                  <a:schemeClr val="tx1"/>
                </a:solidFill>
              </a:rPr>
              <a:t>SCL</a:t>
            </a:r>
          </a:p>
          <a:p>
            <a:r>
              <a:rPr lang="en-US" sz="2400" dirty="0" smtClean="0">
                <a:ln>
                  <a:solidFill>
                    <a:schemeClr val="tx1"/>
                  </a:solidFill>
                </a:ln>
                <a:solidFill>
                  <a:schemeClr val="tx1"/>
                </a:solidFill>
              </a:rPr>
              <a:t>SDA</a:t>
            </a:r>
          </a:p>
          <a:p>
            <a:r>
              <a:rPr lang="en-US" sz="2400" dirty="0" smtClean="0">
                <a:ln>
                  <a:solidFill>
                    <a:schemeClr val="tx1"/>
                  </a:solidFill>
                </a:ln>
                <a:solidFill>
                  <a:schemeClr val="tx1"/>
                </a:solidFill>
              </a:rPr>
              <a:t>GND</a:t>
            </a:r>
          </a:p>
          <a:p>
            <a:r>
              <a:rPr lang="en-US" sz="2400" dirty="0" err="1" smtClean="0">
                <a:ln>
                  <a:solidFill>
                    <a:schemeClr val="tx1"/>
                  </a:solidFill>
                </a:ln>
                <a:solidFill>
                  <a:schemeClr val="tx1"/>
                </a:solidFill>
              </a:rPr>
              <a:t>Vcc</a:t>
            </a:r>
            <a:endParaRPr lang="en-US" sz="2400" dirty="0" smtClean="0">
              <a:ln>
                <a:solidFill>
                  <a:schemeClr val="tx1"/>
                </a:solidFill>
              </a:ln>
              <a:solidFill>
                <a:schemeClr val="tx1"/>
              </a:solidFill>
            </a:endParaRPr>
          </a:p>
        </p:txBody>
      </p:sp>
      <p:sp>
        <p:nvSpPr>
          <p:cNvPr id="19" name="Right Arrow 18"/>
          <p:cNvSpPr/>
          <p:nvPr/>
        </p:nvSpPr>
        <p:spPr>
          <a:xfrm>
            <a:off x="4796579" y="4367460"/>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0" name="Right Arrow 19"/>
          <p:cNvSpPr/>
          <p:nvPr/>
        </p:nvSpPr>
        <p:spPr>
          <a:xfrm>
            <a:off x="4812621" y="4756480"/>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1" name="Right Arrow 20"/>
          <p:cNvSpPr/>
          <p:nvPr/>
        </p:nvSpPr>
        <p:spPr>
          <a:xfrm>
            <a:off x="4812621" y="5121439"/>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6" name="Rectangle 25"/>
          <p:cNvSpPr/>
          <p:nvPr/>
        </p:nvSpPr>
        <p:spPr>
          <a:xfrm>
            <a:off x="1331486" y="3284620"/>
            <a:ext cx="1612232" cy="655720"/>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tx1"/>
                </a:solidFill>
              </a:rPr>
              <a:t>D1Mini 8266</a:t>
            </a:r>
          </a:p>
        </p:txBody>
      </p:sp>
      <p:sp>
        <p:nvSpPr>
          <p:cNvPr id="27" name="Rectangle 26"/>
          <p:cNvSpPr/>
          <p:nvPr/>
        </p:nvSpPr>
        <p:spPr>
          <a:xfrm>
            <a:off x="3513213" y="3364830"/>
            <a:ext cx="1291390" cy="58954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BME280</a:t>
            </a:r>
          </a:p>
        </p:txBody>
      </p:sp>
      <p:sp>
        <p:nvSpPr>
          <p:cNvPr id="28" name="Rectangle 27"/>
          <p:cNvSpPr/>
          <p:nvPr/>
        </p:nvSpPr>
        <p:spPr>
          <a:xfrm>
            <a:off x="5350030" y="3372851"/>
            <a:ext cx="1628278" cy="58954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OLED DISP</a:t>
            </a:r>
          </a:p>
        </p:txBody>
      </p:sp>
    </p:spTree>
    <p:extLst>
      <p:ext uri="{BB962C8B-B14F-4D97-AF65-F5344CB8AC3E}">
        <p14:creationId xmlns:p14="http://schemas.microsoft.com/office/powerpoint/2010/main" val="267174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334" y="95140"/>
            <a:ext cx="10581961" cy="642798"/>
          </a:xfrm>
        </p:spPr>
        <p:txBody>
          <a:bodyPr/>
          <a:lstStyle/>
          <a:p>
            <a:pPr algn="ctr"/>
            <a:r>
              <a:rPr lang="en-US" sz="3600" dirty="0" smtClean="0"/>
              <a:t>D1 Mini Example – Jumper cable to wake up</a:t>
            </a:r>
            <a:endParaRPr lang="en-US" sz="3600" dirty="0"/>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969" y="793891"/>
            <a:ext cx="10282883" cy="589724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6466779" y="-3030609"/>
            <a:ext cx="2820567" cy="3030609"/>
          </a:xfrm>
          <a:prstGeom prst="rect">
            <a:avLst/>
          </a:prstGeom>
        </p:spPr>
      </p:pic>
    </p:spTree>
    <p:extLst>
      <p:ext uri="{BB962C8B-B14F-4D97-AF65-F5344CB8AC3E}">
        <p14:creationId xmlns:p14="http://schemas.microsoft.com/office/powerpoint/2010/main" val="2597285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5902" y="24212"/>
            <a:ext cx="9995263" cy="1138842"/>
          </a:xfrm>
        </p:spPr>
        <p:txBody>
          <a:bodyPr/>
          <a:lstStyle/>
          <a:p>
            <a:pPr algn="ctr"/>
            <a:r>
              <a:rPr lang="en-US" dirty="0" err="1" smtClean="0"/>
              <a:t>Botletics</a:t>
            </a:r>
            <a:r>
              <a:rPr lang="en-US" dirty="0" smtClean="0"/>
              <a:t> Shield Properties - Arduino</a:t>
            </a:r>
            <a:endParaRPr lang="en-US" dirty="0"/>
          </a:p>
        </p:txBody>
      </p:sp>
      <p:sp>
        <p:nvSpPr>
          <p:cNvPr id="9" name="Content Placeholder 8"/>
          <p:cNvSpPr>
            <a:spLocks noGrp="1"/>
          </p:cNvSpPr>
          <p:nvPr>
            <p:ph idx="1"/>
          </p:nvPr>
        </p:nvSpPr>
        <p:spPr>
          <a:xfrm>
            <a:off x="581526" y="922421"/>
            <a:ext cx="10912642" cy="6088165"/>
          </a:xfrm>
        </p:spPr>
        <p:txBody>
          <a:bodyPr/>
          <a:lstStyle/>
          <a:p>
            <a:r>
              <a:rPr lang="en-US" sz="2400" dirty="0" err="1" smtClean="0"/>
              <a:t>Botletics</a:t>
            </a:r>
            <a:r>
              <a:rPr lang="en-US" sz="2400" dirty="0" smtClean="0"/>
              <a:t> Shield has 2 voltage inputs</a:t>
            </a:r>
          </a:p>
          <a:p>
            <a:pPr lvl="1"/>
            <a:r>
              <a:rPr lang="en-US" dirty="0" err="1"/>
              <a:t>LiPo</a:t>
            </a:r>
            <a:r>
              <a:rPr lang="en-US" dirty="0"/>
              <a:t> Battery </a:t>
            </a:r>
            <a:r>
              <a:rPr lang="en-US" dirty="0" smtClean="0"/>
              <a:t>to </a:t>
            </a:r>
            <a:r>
              <a:rPr lang="en-US" dirty="0"/>
              <a:t>meet surge current requirements for </a:t>
            </a:r>
            <a:r>
              <a:rPr lang="en-US" dirty="0" smtClean="0"/>
              <a:t>SIM7000A Radio</a:t>
            </a:r>
          </a:p>
          <a:p>
            <a:pPr lvl="1"/>
            <a:endParaRPr lang="en-US" sz="1000" dirty="0" smtClean="0"/>
          </a:p>
          <a:p>
            <a:pPr lvl="1"/>
            <a:r>
              <a:rPr lang="en-US" dirty="0"/>
              <a:t>S</a:t>
            </a:r>
            <a:r>
              <a:rPr lang="en-US" dirty="0" smtClean="0"/>
              <a:t>urge </a:t>
            </a:r>
            <a:r>
              <a:rPr lang="en-US" dirty="0"/>
              <a:t>current can be up to .6A LTE-M or up to 2A </a:t>
            </a:r>
            <a:r>
              <a:rPr lang="en-US" dirty="0" smtClean="0"/>
              <a:t>NB-</a:t>
            </a:r>
            <a:r>
              <a:rPr lang="en-US" dirty="0" err="1" smtClean="0"/>
              <a:t>IoT</a:t>
            </a:r>
            <a:endParaRPr lang="en-US" dirty="0" smtClean="0"/>
          </a:p>
          <a:p>
            <a:pPr lvl="2"/>
            <a:endParaRPr lang="en-US" sz="1000" dirty="0"/>
          </a:p>
          <a:p>
            <a:pPr lvl="1"/>
            <a:r>
              <a:rPr lang="en-US" dirty="0"/>
              <a:t>5 volt line charges </a:t>
            </a:r>
            <a:r>
              <a:rPr lang="en-US" dirty="0" err="1"/>
              <a:t>LiPo</a:t>
            </a:r>
            <a:r>
              <a:rPr lang="en-US" dirty="0"/>
              <a:t> battery and provides logic </a:t>
            </a:r>
            <a:r>
              <a:rPr lang="en-US" dirty="0" smtClean="0"/>
              <a:t>voltage</a:t>
            </a:r>
          </a:p>
        </p:txBody>
      </p:sp>
      <p:sp>
        <p:nvSpPr>
          <p:cNvPr id="10" name="Rectangle 9"/>
          <p:cNvSpPr/>
          <p:nvPr/>
        </p:nvSpPr>
        <p:spPr>
          <a:xfrm>
            <a:off x="5149508" y="3280611"/>
            <a:ext cx="6312575" cy="342498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400" dirty="0" smtClean="0">
              <a:ln>
                <a:solidFill>
                  <a:schemeClr val="tx1"/>
                </a:solidFill>
              </a:ln>
              <a:solidFill>
                <a:schemeClr val="tx1"/>
              </a:solidFill>
            </a:endParaRPr>
          </a:p>
          <a:p>
            <a:endParaRPr lang="en-US" sz="2400" dirty="0">
              <a:ln>
                <a:solidFill>
                  <a:schemeClr val="tx1"/>
                </a:solidFill>
              </a:ln>
              <a:solidFill>
                <a:schemeClr val="tx1"/>
              </a:solidFill>
            </a:endParaRPr>
          </a:p>
          <a:p>
            <a:endParaRPr lang="en-US" sz="2400" dirty="0" smtClean="0">
              <a:ln>
                <a:solidFill>
                  <a:schemeClr val="tx1"/>
                </a:solidFill>
              </a:ln>
              <a:solidFill>
                <a:schemeClr val="tx1"/>
              </a:solidFill>
            </a:endParaRPr>
          </a:p>
          <a:p>
            <a:endParaRPr lang="en-US" sz="2400" dirty="0">
              <a:ln>
                <a:solidFill>
                  <a:schemeClr val="tx1"/>
                </a:solidFill>
              </a:ln>
              <a:solidFill>
                <a:schemeClr val="tx1"/>
              </a:solidFill>
            </a:endParaRPr>
          </a:p>
          <a:p>
            <a:endParaRPr lang="en-US" sz="2400" dirty="0" smtClean="0">
              <a:ln>
                <a:solidFill>
                  <a:schemeClr val="tx1"/>
                </a:solidFill>
              </a:ln>
              <a:solidFill>
                <a:schemeClr val="tx1"/>
              </a:solidFill>
            </a:endParaRPr>
          </a:p>
          <a:p>
            <a:endParaRPr lang="en-US" sz="2400" dirty="0" smtClean="0">
              <a:ln>
                <a:solidFill>
                  <a:schemeClr val="tx1"/>
                </a:solidFill>
              </a:ln>
              <a:solidFill>
                <a:schemeClr val="tx1"/>
              </a:solidFill>
            </a:endParaRPr>
          </a:p>
          <a:p>
            <a:r>
              <a:rPr lang="en-US" sz="2400" dirty="0" smtClean="0">
                <a:ln>
                  <a:solidFill>
                    <a:schemeClr val="tx1"/>
                  </a:solidFill>
                </a:ln>
                <a:solidFill>
                  <a:schemeClr val="tx1"/>
                </a:solidFill>
              </a:rPr>
              <a:t> </a:t>
            </a:r>
            <a:endParaRPr lang="en-US" sz="2400" dirty="0">
              <a:ln>
                <a:solidFill>
                  <a:schemeClr val="tx1"/>
                </a:solidFill>
              </a:ln>
              <a:solidFill>
                <a:schemeClr val="tx1"/>
              </a:solidFill>
            </a:endParaRPr>
          </a:p>
        </p:txBody>
      </p:sp>
      <p:sp>
        <p:nvSpPr>
          <p:cNvPr id="28" name="Rectangle 27"/>
          <p:cNvSpPr/>
          <p:nvPr/>
        </p:nvSpPr>
        <p:spPr>
          <a:xfrm>
            <a:off x="842229" y="5917142"/>
            <a:ext cx="3785925" cy="777265"/>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3.7v LIPO 1200 </a:t>
            </a:r>
            <a:r>
              <a:rPr lang="en-US" sz="2400" dirty="0" err="1" smtClean="0">
                <a:ln>
                  <a:solidFill>
                    <a:schemeClr val="tx1"/>
                  </a:solidFill>
                </a:ln>
                <a:solidFill>
                  <a:schemeClr val="tx1"/>
                </a:solidFill>
              </a:rPr>
              <a:t>mAh</a:t>
            </a:r>
            <a:r>
              <a:rPr lang="en-US" sz="2400" dirty="0" smtClean="0">
                <a:ln>
                  <a:solidFill>
                    <a:schemeClr val="tx1"/>
                  </a:solidFill>
                </a:ln>
                <a:solidFill>
                  <a:schemeClr val="tx1"/>
                </a:solidFill>
              </a:rPr>
              <a:t> Battery 3.4-4.3v</a:t>
            </a:r>
            <a:endParaRPr lang="en-US" sz="2400" u="sng" dirty="0" smtClean="0">
              <a:ln>
                <a:solidFill>
                  <a:schemeClr val="tx1"/>
                </a:solidFill>
              </a:ln>
              <a:solidFill>
                <a:schemeClr val="tx1"/>
              </a:solidFill>
            </a:endParaRPr>
          </a:p>
        </p:txBody>
      </p:sp>
      <p:sp>
        <p:nvSpPr>
          <p:cNvPr id="34" name="Rectangle 33"/>
          <p:cNvSpPr/>
          <p:nvPr/>
        </p:nvSpPr>
        <p:spPr>
          <a:xfrm>
            <a:off x="8905366" y="3336758"/>
            <a:ext cx="2484529" cy="3223684"/>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ln>
                <a:solidFill>
                  <a:schemeClr val="tx1"/>
                </a:solidFill>
              </a:ln>
              <a:solidFill>
                <a:schemeClr val="tx1"/>
              </a:solidFill>
            </a:endParaRPr>
          </a:p>
        </p:txBody>
      </p:sp>
      <p:sp>
        <p:nvSpPr>
          <p:cNvPr id="35" name="Right Arrow 34"/>
          <p:cNvSpPr/>
          <p:nvPr/>
        </p:nvSpPr>
        <p:spPr>
          <a:xfrm>
            <a:off x="6232352" y="6148137"/>
            <a:ext cx="2673014"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6" name="Right Arrow 35"/>
          <p:cNvSpPr/>
          <p:nvPr/>
        </p:nvSpPr>
        <p:spPr>
          <a:xfrm rot="5400000">
            <a:off x="5498413" y="4938969"/>
            <a:ext cx="268716" cy="304800"/>
          </a:xfrm>
          <a:prstGeom prst="rightArrow">
            <a:avLst>
              <a:gd name="adj1" fmla="val 60526"/>
              <a:gd name="adj2" fmla="val 50000"/>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7" name="Rectangle 36"/>
          <p:cNvSpPr/>
          <p:nvPr/>
        </p:nvSpPr>
        <p:spPr>
          <a:xfrm>
            <a:off x="5318949" y="5249784"/>
            <a:ext cx="1195142" cy="573499"/>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tx1"/>
                </a:solidFill>
              </a:rPr>
              <a:t>Charger</a:t>
            </a:r>
          </a:p>
        </p:txBody>
      </p:sp>
      <p:sp>
        <p:nvSpPr>
          <p:cNvPr id="38" name="Right Arrow 37"/>
          <p:cNvSpPr/>
          <p:nvPr/>
        </p:nvSpPr>
        <p:spPr>
          <a:xfrm rot="5400000">
            <a:off x="5579635" y="5819282"/>
            <a:ext cx="26470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0" name="Rectangle 39"/>
          <p:cNvSpPr/>
          <p:nvPr/>
        </p:nvSpPr>
        <p:spPr>
          <a:xfrm>
            <a:off x="7220949" y="3314698"/>
            <a:ext cx="1078836" cy="1882942"/>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Level Shifter</a:t>
            </a:r>
          </a:p>
        </p:txBody>
      </p:sp>
      <p:sp>
        <p:nvSpPr>
          <p:cNvPr id="41" name="Right Arrow 40"/>
          <p:cNvSpPr/>
          <p:nvPr/>
        </p:nvSpPr>
        <p:spPr>
          <a:xfrm rot="10800000">
            <a:off x="8323847" y="4696324"/>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2" name="Right Arrow 41"/>
          <p:cNvSpPr/>
          <p:nvPr/>
        </p:nvSpPr>
        <p:spPr>
          <a:xfrm>
            <a:off x="6039853" y="4696325"/>
            <a:ext cx="1169065"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 name="Left-Right Arrow 1"/>
          <p:cNvSpPr/>
          <p:nvPr/>
        </p:nvSpPr>
        <p:spPr>
          <a:xfrm>
            <a:off x="8299784" y="3609470"/>
            <a:ext cx="577513" cy="308811"/>
          </a:xfrm>
          <a:prstGeom prst="leftRight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3" name="Left-Right Arrow 42"/>
          <p:cNvSpPr/>
          <p:nvPr/>
        </p:nvSpPr>
        <p:spPr>
          <a:xfrm>
            <a:off x="4614098" y="3609470"/>
            <a:ext cx="521372" cy="308811"/>
          </a:xfrm>
          <a:prstGeom prst="leftRight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 name="TextBox 3"/>
          <p:cNvSpPr txBox="1"/>
          <p:nvPr/>
        </p:nvSpPr>
        <p:spPr>
          <a:xfrm>
            <a:off x="8877297" y="3533042"/>
            <a:ext cx="2512597" cy="830997"/>
          </a:xfrm>
          <a:prstGeom prst="rect">
            <a:avLst/>
          </a:prstGeom>
          <a:noFill/>
        </p:spPr>
        <p:txBody>
          <a:bodyPr wrap="square" rtlCol="0">
            <a:spAutoFit/>
          </a:bodyPr>
          <a:lstStyle/>
          <a:p>
            <a:pPr algn="ctr"/>
            <a:r>
              <a:rPr lang="en-US" sz="2400" b="1" dirty="0" smtClean="0"/>
              <a:t>1.8v Rx, </a:t>
            </a:r>
            <a:r>
              <a:rPr lang="en-US" sz="2400" b="1" dirty="0" err="1" smtClean="0"/>
              <a:t>Tx</a:t>
            </a:r>
            <a:r>
              <a:rPr lang="en-US" sz="2400" b="1" dirty="0" smtClean="0"/>
              <a:t>, </a:t>
            </a:r>
            <a:r>
              <a:rPr lang="en-US" sz="2400" b="1" dirty="0" err="1" smtClean="0"/>
              <a:t>Pwr</a:t>
            </a:r>
            <a:r>
              <a:rPr lang="en-US" sz="2400" b="1" dirty="0" smtClean="0"/>
              <a:t> Modem</a:t>
            </a:r>
          </a:p>
        </p:txBody>
      </p:sp>
      <p:sp>
        <p:nvSpPr>
          <p:cNvPr id="45" name="TextBox 44"/>
          <p:cNvSpPr txBox="1"/>
          <p:nvPr/>
        </p:nvSpPr>
        <p:spPr>
          <a:xfrm>
            <a:off x="5207663" y="4581576"/>
            <a:ext cx="864275" cy="461665"/>
          </a:xfrm>
          <a:prstGeom prst="rect">
            <a:avLst/>
          </a:prstGeom>
          <a:noFill/>
        </p:spPr>
        <p:txBody>
          <a:bodyPr wrap="square" rtlCol="0">
            <a:spAutoFit/>
          </a:bodyPr>
          <a:lstStyle/>
          <a:p>
            <a:r>
              <a:rPr lang="en-US" sz="2400" b="1" dirty="0" smtClean="0"/>
              <a:t>5v In</a:t>
            </a:r>
          </a:p>
        </p:txBody>
      </p:sp>
      <p:sp>
        <p:nvSpPr>
          <p:cNvPr id="46" name="TextBox 45"/>
          <p:cNvSpPr txBox="1"/>
          <p:nvPr/>
        </p:nvSpPr>
        <p:spPr>
          <a:xfrm>
            <a:off x="5207661" y="6074943"/>
            <a:ext cx="1008651" cy="461665"/>
          </a:xfrm>
          <a:prstGeom prst="rect">
            <a:avLst/>
          </a:prstGeom>
          <a:noFill/>
        </p:spPr>
        <p:txBody>
          <a:bodyPr wrap="square" rtlCol="0">
            <a:spAutoFit/>
          </a:bodyPr>
          <a:lstStyle/>
          <a:p>
            <a:r>
              <a:rPr lang="en-US" sz="2400" b="1" dirty="0" smtClean="0"/>
              <a:t>VBAT</a:t>
            </a:r>
          </a:p>
        </p:txBody>
      </p:sp>
      <p:sp>
        <p:nvSpPr>
          <p:cNvPr id="47" name="TextBox 46"/>
          <p:cNvSpPr txBox="1"/>
          <p:nvPr/>
        </p:nvSpPr>
        <p:spPr>
          <a:xfrm>
            <a:off x="8905365" y="6066922"/>
            <a:ext cx="2444423" cy="461665"/>
          </a:xfrm>
          <a:prstGeom prst="rect">
            <a:avLst/>
          </a:prstGeom>
          <a:noFill/>
        </p:spPr>
        <p:txBody>
          <a:bodyPr wrap="square" rtlCol="0">
            <a:spAutoFit/>
          </a:bodyPr>
          <a:lstStyle/>
          <a:p>
            <a:r>
              <a:rPr lang="en-US" sz="2400" b="1" dirty="0" smtClean="0"/>
              <a:t>VBAT 3.7v Radio</a:t>
            </a:r>
          </a:p>
        </p:txBody>
      </p:sp>
      <p:sp>
        <p:nvSpPr>
          <p:cNvPr id="48" name="Right Arrow 47"/>
          <p:cNvSpPr/>
          <p:nvPr/>
        </p:nvSpPr>
        <p:spPr>
          <a:xfrm>
            <a:off x="4606080" y="6148137"/>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0" name="Right Arrow 49"/>
          <p:cNvSpPr/>
          <p:nvPr/>
        </p:nvSpPr>
        <p:spPr>
          <a:xfrm>
            <a:off x="4614098" y="4696325"/>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1" name="TextBox 50"/>
          <p:cNvSpPr txBox="1"/>
          <p:nvPr/>
        </p:nvSpPr>
        <p:spPr>
          <a:xfrm>
            <a:off x="8911382" y="4363452"/>
            <a:ext cx="2444425" cy="461665"/>
          </a:xfrm>
          <a:prstGeom prst="rect">
            <a:avLst/>
          </a:prstGeom>
          <a:noFill/>
        </p:spPr>
        <p:txBody>
          <a:bodyPr wrap="square" rtlCol="0">
            <a:spAutoFit/>
          </a:bodyPr>
          <a:lstStyle/>
          <a:p>
            <a:pPr algn="ctr"/>
            <a:r>
              <a:rPr lang="en-US" sz="2400" b="1" u="sng" dirty="0" smtClean="0"/>
              <a:t>SIM7000A</a:t>
            </a:r>
          </a:p>
        </p:txBody>
      </p:sp>
      <p:sp>
        <p:nvSpPr>
          <p:cNvPr id="52" name="TextBox 51"/>
          <p:cNvSpPr txBox="1"/>
          <p:nvPr/>
        </p:nvSpPr>
        <p:spPr>
          <a:xfrm>
            <a:off x="8905365" y="4641747"/>
            <a:ext cx="1471868" cy="461665"/>
          </a:xfrm>
          <a:prstGeom prst="rect">
            <a:avLst/>
          </a:prstGeom>
          <a:noFill/>
        </p:spPr>
        <p:txBody>
          <a:bodyPr wrap="square" rtlCol="0">
            <a:spAutoFit/>
          </a:bodyPr>
          <a:lstStyle/>
          <a:p>
            <a:r>
              <a:rPr lang="en-US" sz="2400" b="1" dirty="0" smtClean="0"/>
              <a:t>1.8v</a:t>
            </a:r>
          </a:p>
        </p:txBody>
      </p:sp>
      <p:sp>
        <p:nvSpPr>
          <p:cNvPr id="54" name="Rectangle 53"/>
          <p:cNvSpPr/>
          <p:nvPr/>
        </p:nvSpPr>
        <p:spPr>
          <a:xfrm>
            <a:off x="828173" y="3442893"/>
            <a:ext cx="3785925" cy="2277365"/>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ln>
                <a:solidFill>
                  <a:schemeClr val="tx1"/>
                </a:solidFill>
              </a:ln>
              <a:solidFill>
                <a:schemeClr val="tx1"/>
              </a:solidFill>
            </a:endParaRPr>
          </a:p>
        </p:txBody>
      </p:sp>
      <p:sp>
        <p:nvSpPr>
          <p:cNvPr id="5" name="TextBox 4"/>
          <p:cNvSpPr txBox="1"/>
          <p:nvPr/>
        </p:nvSpPr>
        <p:spPr>
          <a:xfrm>
            <a:off x="3569368" y="4638351"/>
            <a:ext cx="1066800" cy="461665"/>
          </a:xfrm>
          <a:prstGeom prst="rect">
            <a:avLst/>
          </a:prstGeom>
          <a:noFill/>
        </p:spPr>
        <p:txBody>
          <a:bodyPr wrap="square" rtlCol="0">
            <a:spAutoFit/>
          </a:bodyPr>
          <a:lstStyle/>
          <a:p>
            <a:r>
              <a:rPr lang="en-US" sz="2400" b="1" dirty="0" smtClean="0"/>
              <a:t>5v Out</a:t>
            </a:r>
          </a:p>
        </p:txBody>
      </p:sp>
      <p:sp>
        <p:nvSpPr>
          <p:cNvPr id="55" name="TextBox 54"/>
          <p:cNvSpPr txBox="1"/>
          <p:nvPr/>
        </p:nvSpPr>
        <p:spPr>
          <a:xfrm>
            <a:off x="1973179" y="4285424"/>
            <a:ext cx="1387643" cy="461665"/>
          </a:xfrm>
          <a:prstGeom prst="rect">
            <a:avLst/>
          </a:prstGeom>
          <a:noFill/>
        </p:spPr>
        <p:txBody>
          <a:bodyPr wrap="square" rtlCol="0">
            <a:spAutoFit/>
          </a:bodyPr>
          <a:lstStyle/>
          <a:p>
            <a:r>
              <a:rPr lang="en-US" sz="2400" b="1" u="sng" dirty="0" smtClean="0"/>
              <a:t>Arduino</a:t>
            </a:r>
          </a:p>
        </p:txBody>
      </p:sp>
      <p:sp>
        <p:nvSpPr>
          <p:cNvPr id="56" name="TextBox 55"/>
          <p:cNvSpPr txBox="1"/>
          <p:nvPr/>
        </p:nvSpPr>
        <p:spPr>
          <a:xfrm>
            <a:off x="1267326" y="3533041"/>
            <a:ext cx="3236475" cy="461665"/>
          </a:xfrm>
          <a:prstGeom prst="rect">
            <a:avLst/>
          </a:prstGeom>
          <a:noFill/>
        </p:spPr>
        <p:txBody>
          <a:bodyPr wrap="square" rtlCol="0">
            <a:spAutoFit/>
          </a:bodyPr>
          <a:lstStyle/>
          <a:p>
            <a:pPr algn="r"/>
            <a:r>
              <a:rPr lang="en-US" sz="2400" b="1" dirty="0"/>
              <a:t>5v </a:t>
            </a:r>
            <a:r>
              <a:rPr lang="en-US" sz="2400" b="1" dirty="0" smtClean="0"/>
              <a:t>Rx, </a:t>
            </a:r>
            <a:r>
              <a:rPr lang="en-US" sz="2400" b="1" dirty="0" err="1" smtClean="0"/>
              <a:t>Tx</a:t>
            </a:r>
            <a:r>
              <a:rPr lang="en-US" sz="2400" b="1" dirty="0" smtClean="0"/>
              <a:t>, </a:t>
            </a:r>
            <a:r>
              <a:rPr lang="en-US" sz="2400" b="1" dirty="0" err="1" smtClean="0"/>
              <a:t>Pwr</a:t>
            </a:r>
            <a:r>
              <a:rPr lang="en-US" sz="2400" b="1" dirty="0" smtClean="0"/>
              <a:t> pulse</a:t>
            </a:r>
          </a:p>
        </p:txBody>
      </p:sp>
      <p:sp>
        <p:nvSpPr>
          <p:cNvPr id="57" name="Left-Right Arrow 56"/>
          <p:cNvSpPr/>
          <p:nvPr/>
        </p:nvSpPr>
        <p:spPr>
          <a:xfrm>
            <a:off x="5168550" y="3619492"/>
            <a:ext cx="2040367" cy="308811"/>
          </a:xfrm>
          <a:prstGeom prst="leftRight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8" name="Rectangle 57"/>
          <p:cNvSpPr/>
          <p:nvPr/>
        </p:nvSpPr>
        <p:spPr>
          <a:xfrm>
            <a:off x="5168551" y="2879558"/>
            <a:ext cx="6293532" cy="401053"/>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ln>
                  <a:solidFill>
                    <a:schemeClr val="tx1"/>
                  </a:solidFill>
                </a:ln>
                <a:solidFill>
                  <a:schemeClr val="tx1"/>
                </a:solidFill>
              </a:rPr>
              <a:t>Botletics</a:t>
            </a:r>
            <a:r>
              <a:rPr lang="en-US" sz="2400" dirty="0" smtClean="0">
                <a:ln>
                  <a:solidFill>
                    <a:schemeClr val="tx1"/>
                  </a:solidFill>
                </a:ln>
                <a:solidFill>
                  <a:schemeClr val="tx1"/>
                </a:solidFill>
              </a:rPr>
              <a:t> Shield</a:t>
            </a:r>
          </a:p>
        </p:txBody>
      </p:sp>
      <p:sp>
        <p:nvSpPr>
          <p:cNvPr id="31" name="TextBox 30"/>
          <p:cNvSpPr txBox="1"/>
          <p:nvPr/>
        </p:nvSpPr>
        <p:spPr>
          <a:xfrm>
            <a:off x="7507706" y="5671677"/>
            <a:ext cx="1344024" cy="461665"/>
          </a:xfrm>
          <a:prstGeom prst="rect">
            <a:avLst/>
          </a:prstGeom>
          <a:noFill/>
        </p:spPr>
        <p:txBody>
          <a:bodyPr wrap="square" rtlCol="0">
            <a:spAutoFit/>
          </a:bodyPr>
          <a:lstStyle/>
          <a:p>
            <a:r>
              <a:rPr lang="en-US" sz="2400" b="1" dirty="0" smtClean="0"/>
              <a:t>(3 - 4.3v)</a:t>
            </a:r>
          </a:p>
        </p:txBody>
      </p:sp>
    </p:spTree>
    <p:extLst>
      <p:ext uri="{BB962C8B-B14F-4D97-AF65-F5344CB8AC3E}">
        <p14:creationId xmlns:p14="http://schemas.microsoft.com/office/powerpoint/2010/main" val="250687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5902" y="24212"/>
            <a:ext cx="9995263" cy="1138842"/>
          </a:xfrm>
        </p:spPr>
        <p:txBody>
          <a:bodyPr/>
          <a:lstStyle/>
          <a:p>
            <a:pPr algn="ctr"/>
            <a:r>
              <a:rPr lang="en-US" dirty="0" err="1" smtClean="0"/>
              <a:t>Botletics</a:t>
            </a:r>
            <a:r>
              <a:rPr lang="en-US" dirty="0" smtClean="0"/>
              <a:t> – Workaround 1</a:t>
            </a:r>
            <a:endParaRPr lang="en-US" dirty="0"/>
          </a:p>
        </p:txBody>
      </p:sp>
      <p:sp>
        <p:nvSpPr>
          <p:cNvPr id="9" name="Content Placeholder 8"/>
          <p:cNvSpPr>
            <a:spLocks noGrp="1"/>
          </p:cNvSpPr>
          <p:nvPr>
            <p:ph idx="1"/>
          </p:nvPr>
        </p:nvSpPr>
        <p:spPr>
          <a:xfrm>
            <a:off x="581526" y="970547"/>
            <a:ext cx="11000874" cy="6040039"/>
          </a:xfrm>
        </p:spPr>
        <p:txBody>
          <a:bodyPr/>
          <a:lstStyle/>
          <a:p>
            <a:r>
              <a:rPr lang="en-US" dirty="0" smtClean="0"/>
              <a:t>Replace the Arduino, dump the battery, and use the LTE-M band</a:t>
            </a:r>
          </a:p>
          <a:p>
            <a:pPr lvl="1"/>
            <a:endParaRPr lang="en-US" sz="800" dirty="0" smtClean="0"/>
          </a:p>
          <a:p>
            <a:r>
              <a:rPr lang="en-US" dirty="0" smtClean="0"/>
              <a:t>A dedicated </a:t>
            </a:r>
            <a:r>
              <a:rPr lang="en-US" dirty="0"/>
              <a:t>3.3v </a:t>
            </a:r>
            <a:r>
              <a:rPr lang="en-US" dirty="0" smtClean="0"/>
              <a:t>.8A regulator handles SIM7000A </a:t>
            </a:r>
            <a:r>
              <a:rPr lang="en-US" dirty="0"/>
              <a:t>radio </a:t>
            </a:r>
            <a:endParaRPr lang="en-US" dirty="0" smtClean="0"/>
          </a:p>
          <a:p>
            <a:pPr lvl="1"/>
            <a:endParaRPr lang="en-US" sz="800" dirty="0" smtClean="0"/>
          </a:p>
          <a:p>
            <a:r>
              <a:rPr lang="en-US" dirty="0" smtClean="0"/>
              <a:t>ESP32 3.3v feeds into shield 5v In to the level shifter</a:t>
            </a:r>
          </a:p>
          <a:p>
            <a:pPr marL="457200" lvl="1" indent="0">
              <a:buNone/>
            </a:pPr>
            <a:r>
              <a:rPr lang="en-US" dirty="0" smtClean="0"/>
              <a:t> </a:t>
            </a:r>
          </a:p>
          <a:p>
            <a:pPr marL="457200" lvl="1" indent="0">
              <a:buNone/>
            </a:pPr>
            <a:endParaRPr lang="en-US" dirty="0" smtClean="0"/>
          </a:p>
          <a:p>
            <a:pPr lvl="1"/>
            <a:endParaRPr lang="en-US" dirty="0" smtClean="0"/>
          </a:p>
          <a:p>
            <a:pPr marL="457200" lvl="1" indent="0">
              <a:buNone/>
            </a:pPr>
            <a:endParaRPr lang="en-US" dirty="0" smtClean="0"/>
          </a:p>
          <a:p>
            <a:pPr lvl="1"/>
            <a:endParaRPr lang="en-US" dirty="0"/>
          </a:p>
        </p:txBody>
      </p:sp>
      <p:sp>
        <p:nvSpPr>
          <p:cNvPr id="10" name="Rectangle 9"/>
          <p:cNvSpPr/>
          <p:nvPr/>
        </p:nvSpPr>
        <p:spPr>
          <a:xfrm>
            <a:off x="5149508" y="3280611"/>
            <a:ext cx="6312575" cy="342498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400" dirty="0" smtClean="0">
              <a:ln>
                <a:solidFill>
                  <a:schemeClr val="tx1"/>
                </a:solidFill>
              </a:ln>
              <a:solidFill>
                <a:schemeClr val="tx1"/>
              </a:solidFill>
            </a:endParaRPr>
          </a:p>
          <a:p>
            <a:endParaRPr lang="en-US" sz="2400" dirty="0">
              <a:ln>
                <a:solidFill>
                  <a:schemeClr val="tx1"/>
                </a:solidFill>
              </a:ln>
              <a:solidFill>
                <a:schemeClr val="tx1"/>
              </a:solidFill>
            </a:endParaRPr>
          </a:p>
          <a:p>
            <a:endParaRPr lang="en-US" sz="2400" dirty="0" smtClean="0">
              <a:ln>
                <a:solidFill>
                  <a:schemeClr val="tx1"/>
                </a:solidFill>
              </a:ln>
              <a:solidFill>
                <a:schemeClr val="tx1"/>
              </a:solidFill>
            </a:endParaRPr>
          </a:p>
          <a:p>
            <a:endParaRPr lang="en-US" sz="2400" dirty="0">
              <a:ln>
                <a:solidFill>
                  <a:schemeClr val="tx1"/>
                </a:solidFill>
              </a:ln>
              <a:solidFill>
                <a:schemeClr val="tx1"/>
              </a:solidFill>
            </a:endParaRPr>
          </a:p>
          <a:p>
            <a:endParaRPr lang="en-US" sz="2400" dirty="0" smtClean="0">
              <a:ln>
                <a:solidFill>
                  <a:schemeClr val="tx1"/>
                </a:solidFill>
              </a:ln>
              <a:solidFill>
                <a:schemeClr val="tx1"/>
              </a:solidFill>
            </a:endParaRPr>
          </a:p>
          <a:p>
            <a:endParaRPr lang="en-US" sz="2400" dirty="0" smtClean="0">
              <a:ln>
                <a:solidFill>
                  <a:schemeClr val="tx1"/>
                </a:solidFill>
              </a:ln>
              <a:solidFill>
                <a:schemeClr val="tx1"/>
              </a:solidFill>
            </a:endParaRPr>
          </a:p>
          <a:p>
            <a:r>
              <a:rPr lang="en-US" sz="2400" dirty="0" smtClean="0">
                <a:ln>
                  <a:solidFill>
                    <a:schemeClr val="tx1"/>
                  </a:solidFill>
                </a:ln>
                <a:solidFill>
                  <a:schemeClr val="tx1"/>
                </a:solidFill>
              </a:rPr>
              <a:t> </a:t>
            </a:r>
            <a:endParaRPr lang="en-US" sz="2400" dirty="0">
              <a:ln>
                <a:solidFill>
                  <a:schemeClr val="tx1"/>
                </a:solidFill>
              </a:ln>
              <a:solidFill>
                <a:schemeClr val="tx1"/>
              </a:solidFill>
            </a:endParaRPr>
          </a:p>
        </p:txBody>
      </p:sp>
      <p:sp>
        <p:nvSpPr>
          <p:cNvPr id="28" name="Rectangle 27"/>
          <p:cNvSpPr/>
          <p:nvPr/>
        </p:nvSpPr>
        <p:spPr>
          <a:xfrm>
            <a:off x="1090864" y="5917142"/>
            <a:ext cx="3537290" cy="777265"/>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xxx1117 3.3v Regulator</a:t>
            </a:r>
            <a:endParaRPr lang="en-US" sz="2400" u="sng" dirty="0" smtClean="0">
              <a:ln>
                <a:solidFill>
                  <a:schemeClr val="tx1"/>
                </a:solidFill>
              </a:ln>
              <a:solidFill>
                <a:schemeClr val="tx1"/>
              </a:solidFill>
            </a:endParaRPr>
          </a:p>
        </p:txBody>
      </p:sp>
      <p:sp>
        <p:nvSpPr>
          <p:cNvPr id="34" name="Rectangle 33"/>
          <p:cNvSpPr/>
          <p:nvPr/>
        </p:nvSpPr>
        <p:spPr>
          <a:xfrm>
            <a:off x="8905366" y="3336758"/>
            <a:ext cx="2484529" cy="3223684"/>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ln>
                <a:solidFill>
                  <a:schemeClr val="tx1"/>
                </a:solidFill>
              </a:ln>
              <a:solidFill>
                <a:schemeClr val="tx1"/>
              </a:solidFill>
            </a:endParaRPr>
          </a:p>
        </p:txBody>
      </p:sp>
      <p:sp>
        <p:nvSpPr>
          <p:cNvPr id="35" name="Right Arrow 34"/>
          <p:cNvSpPr/>
          <p:nvPr/>
        </p:nvSpPr>
        <p:spPr>
          <a:xfrm>
            <a:off x="6232352" y="6148137"/>
            <a:ext cx="2673014"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7" name="Rectangle 36"/>
          <p:cNvSpPr/>
          <p:nvPr/>
        </p:nvSpPr>
        <p:spPr>
          <a:xfrm>
            <a:off x="5318949" y="5249784"/>
            <a:ext cx="1195142" cy="573499"/>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tx1"/>
                </a:solidFill>
              </a:rPr>
              <a:t>Charger</a:t>
            </a:r>
          </a:p>
        </p:txBody>
      </p:sp>
      <p:sp>
        <p:nvSpPr>
          <p:cNvPr id="40" name="Rectangle 39"/>
          <p:cNvSpPr/>
          <p:nvPr/>
        </p:nvSpPr>
        <p:spPr>
          <a:xfrm>
            <a:off x="7220949" y="3314698"/>
            <a:ext cx="1078836" cy="1882942"/>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Level Shifter</a:t>
            </a:r>
          </a:p>
        </p:txBody>
      </p:sp>
      <p:sp>
        <p:nvSpPr>
          <p:cNvPr id="41" name="Right Arrow 40"/>
          <p:cNvSpPr/>
          <p:nvPr/>
        </p:nvSpPr>
        <p:spPr>
          <a:xfrm rot="10800000">
            <a:off x="8323847" y="4696324"/>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2" name="Right Arrow 41"/>
          <p:cNvSpPr/>
          <p:nvPr/>
        </p:nvSpPr>
        <p:spPr>
          <a:xfrm>
            <a:off x="6039853" y="4696325"/>
            <a:ext cx="1169065"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 name="Left-Right Arrow 1"/>
          <p:cNvSpPr/>
          <p:nvPr/>
        </p:nvSpPr>
        <p:spPr>
          <a:xfrm>
            <a:off x="8299784" y="3609470"/>
            <a:ext cx="577513" cy="308811"/>
          </a:xfrm>
          <a:prstGeom prst="leftRight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3" name="Left-Right Arrow 42"/>
          <p:cNvSpPr/>
          <p:nvPr/>
        </p:nvSpPr>
        <p:spPr>
          <a:xfrm>
            <a:off x="4614098" y="3609470"/>
            <a:ext cx="521372" cy="308811"/>
          </a:xfrm>
          <a:prstGeom prst="leftRight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 name="TextBox 3"/>
          <p:cNvSpPr txBox="1"/>
          <p:nvPr/>
        </p:nvSpPr>
        <p:spPr>
          <a:xfrm>
            <a:off x="8877297" y="3533042"/>
            <a:ext cx="2512597" cy="830997"/>
          </a:xfrm>
          <a:prstGeom prst="rect">
            <a:avLst/>
          </a:prstGeom>
          <a:noFill/>
        </p:spPr>
        <p:txBody>
          <a:bodyPr wrap="square" rtlCol="0">
            <a:spAutoFit/>
          </a:bodyPr>
          <a:lstStyle/>
          <a:p>
            <a:pPr algn="ctr"/>
            <a:r>
              <a:rPr lang="en-US" sz="2400" b="1" dirty="0" smtClean="0"/>
              <a:t>1.8v Rx, </a:t>
            </a:r>
            <a:r>
              <a:rPr lang="en-US" sz="2400" b="1" dirty="0" err="1" smtClean="0"/>
              <a:t>Tx</a:t>
            </a:r>
            <a:r>
              <a:rPr lang="en-US" sz="2400" b="1" dirty="0" smtClean="0"/>
              <a:t>, </a:t>
            </a:r>
            <a:r>
              <a:rPr lang="en-US" sz="2400" b="1" dirty="0" err="1" smtClean="0"/>
              <a:t>Pwr</a:t>
            </a:r>
            <a:r>
              <a:rPr lang="en-US" sz="2400" b="1" dirty="0" smtClean="0"/>
              <a:t> Modem</a:t>
            </a:r>
          </a:p>
        </p:txBody>
      </p:sp>
      <p:sp>
        <p:nvSpPr>
          <p:cNvPr id="45" name="TextBox 44"/>
          <p:cNvSpPr txBox="1"/>
          <p:nvPr/>
        </p:nvSpPr>
        <p:spPr>
          <a:xfrm>
            <a:off x="5207663" y="4581576"/>
            <a:ext cx="864275" cy="461665"/>
          </a:xfrm>
          <a:prstGeom prst="rect">
            <a:avLst/>
          </a:prstGeom>
          <a:noFill/>
        </p:spPr>
        <p:txBody>
          <a:bodyPr wrap="square" rtlCol="0">
            <a:spAutoFit/>
          </a:bodyPr>
          <a:lstStyle/>
          <a:p>
            <a:r>
              <a:rPr lang="en-US" sz="2400" b="1" dirty="0" smtClean="0"/>
              <a:t>5v In</a:t>
            </a:r>
          </a:p>
        </p:txBody>
      </p:sp>
      <p:sp>
        <p:nvSpPr>
          <p:cNvPr id="46" name="TextBox 45"/>
          <p:cNvSpPr txBox="1"/>
          <p:nvPr/>
        </p:nvSpPr>
        <p:spPr>
          <a:xfrm>
            <a:off x="5207661" y="6074943"/>
            <a:ext cx="1008651" cy="461665"/>
          </a:xfrm>
          <a:prstGeom prst="rect">
            <a:avLst/>
          </a:prstGeom>
          <a:noFill/>
        </p:spPr>
        <p:txBody>
          <a:bodyPr wrap="square" rtlCol="0">
            <a:spAutoFit/>
          </a:bodyPr>
          <a:lstStyle/>
          <a:p>
            <a:r>
              <a:rPr lang="en-US" sz="2400" b="1" dirty="0" smtClean="0"/>
              <a:t>VBAT</a:t>
            </a:r>
          </a:p>
        </p:txBody>
      </p:sp>
      <p:sp>
        <p:nvSpPr>
          <p:cNvPr id="47" name="TextBox 46"/>
          <p:cNvSpPr txBox="1"/>
          <p:nvPr/>
        </p:nvSpPr>
        <p:spPr>
          <a:xfrm>
            <a:off x="8905365" y="6066922"/>
            <a:ext cx="2444423" cy="461665"/>
          </a:xfrm>
          <a:prstGeom prst="rect">
            <a:avLst/>
          </a:prstGeom>
          <a:noFill/>
        </p:spPr>
        <p:txBody>
          <a:bodyPr wrap="square" rtlCol="0">
            <a:spAutoFit/>
          </a:bodyPr>
          <a:lstStyle/>
          <a:p>
            <a:r>
              <a:rPr lang="en-US" sz="2400" b="1" dirty="0" smtClean="0"/>
              <a:t>VBAT 3.7v Radio</a:t>
            </a:r>
          </a:p>
        </p:txBody>
      </p:sp>
      <p:sp>
        <p:nvSpPr>
          <p:cNvPr id="48" name="Right Arrow 47"/>
          <p:cNvSpPr/>
          <p:nvPr/>
        </p:nvSpPr>
        <p:spPr>
          <a:xfrm>
            <a:off x="4606080" y="6148137"/>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0" name="Right Arrow 49"/>
          <p:cNvSpPr/>
          <p:nvPr/>
        </p:nvSpPr>
        <p:spPr>
          <a:xfrm>
            <a:off x="4614098" y="4696325"/>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1" name="TextBox 50"/>
          <p:cNvSpPr txBox="1"/>
          <p:nvPr/>
        </p:nvSpPr>
        <p:spPr>
          <a:xfrm>
            <a:off x="8911382" y="4363452"/>
            <a:ext cx="2444425" cy="461665"/>
          </a:xfrm>
          <a:prstGeom prst="rect">
            <a:avLst/>
          </a:prstGeom>
          <a:noFill/>
        </p:spPr>
        <p:txBody>
          <a:bodyPr wrap="square" rtlCol="0">
            <a:spAutoFit/>
          </a:bodyPr>
          <a:lstStyle/>
          <a:p>
            <a:pPr algn="ctr"/>
            <a:r>
              <a:rPr lang="en-US" sz="2400" b="1" u="sng" dirty="0" smtClean="0"/>
              <a:t>SIM7000A</a:t>
            </a:r>
          </a:p>
        </p:txBody>
      </p:sp>
      <p:sp>
        <p:nvSpPr>
          <p:cNvPr id="52" name="TextBox 51"/>
          <p:cNvSpPr txBox="1"/>
          <p:nvPr/>
        </p:nvSpPr>
        <p:spPr>
          <a:xfrm>
            <a:off x="8905365" y="4641747"/>
            <a:ext cx="1471868" cy="461665"/>
          </a:xfrm>
          <a:prstGeom prst="rect">
            <a:avLst/>
          </a:prstGeom>
          <a:noFill/>
        </p:spPr>
        <p:txBody>
          <a:bodyPr wrap="square" rtlCol="0">
            <a:spAutoFit/>
          </a:bodyPr>
          <a:lstStyle/>
          <a:p>
            <a:r>
              <a:rPr lang="en-US" sz="2400" b="1" dirty="0" smtClean="0"/>
              <a:t>1.8v</a:t>
            </a:r>
          </a:p>
        </p:txBody>
      </p:sp>
      <p:sp>
        <p:nvSpPr>
          <p:cNvPr id="54" name="Rectangle 53"/>
          <p:cNvSpPr/>
          <p:nvPr/>
        </p:nvSpPr>
        <p:spPr>
          <a:xfrm>
            <a:off x="828173" y="3442893"/>
            <a:ext cx="3785925" cy="2277365"/>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ln>
                <a:solidFill>
                  <a:schemeClr val="tx1"/>
                </a:solidFill>
              </a:ln>
              <a:solidFill>
                <a:schemeClr val="tx1"/>
              </a:solidFill>
            </a:endParaRPr>
          </a:p>
        </p:txBody>
      </p:sp>
      <p:sp>
        <p:nvSpPr>
          <p:cNvPr id="5" name="TextBox 4"/>
          <p:cNvSpPr txBox="1"/>
          <p:nvPr/>
        </p:nvSpPr>
        <p:spPr>
          <a:xfrm>
            <a:off x="3228455" y="4638351"/>
            <a:ext cx="1275346" cy="461665"/>
          </a:xfrm>
          <a:prstGeom prst="rect">
            <a:avLst/>
          </a:prstGeom>
          <a:noFill/>
        </p:spPr>
        <p:txBody>
          <a:bodyPr wrap="square" rtlCol="0">
            <a:spAutoFit/>
          </a:bodyPr>
          <a:lstStyle/>
          <a:p>
            <a:pPr algn="r"/>
            <a:r>
              <a:rPr lang="en-US" sz="2400" b="1" dirty="0" smtClean="0"/>
              <a:t>3.3v</a:t>
            </a:r>
          </a:p>
        </p:txBody>
      </p:sp>
      <p:sp>
        <p:nvSpPr>
          <p:cNvPr id="55" name="TextBox 54"/>
          <p:cNvSpPr txBox="1"/>
          <p:nvPr/>
        </p:nvSpPr>
        <p:spPr>
          <a:xfrm>
            <a:off x="1973179" y="4285424"/>
            <a:ext cx="1387643" cy="461665"/>
          </a:xfrm>
          <a:prstGeom prst="rect">
            <a:avLst/>
          </a:prstGeom>
          <a:noFill/>
        </p:spPr>
        <p:txBody>
          <a:bodyPr wrap="square" rtlCol="0">
            <a:spAutoFit/>
          </a:bodyPr>
          <a:lstStyle/>
          <a:p>
            <a:r>
              <a:rPr lang="en-US" sz="2400" b="1" u="sng" dirty="0" smtClean="0"/>
              <a:t>ESP32</a:t>
            </a:r>
          </a:p>
        </p:txBody>
      </p:sp>
      <p:sp>
        <p:nvSpPr>
          <p:cNvPr id="56" name="TextBox 55"/>
          <p:cNvSpPr txBox="1"/>
          <p:nvPr/>
        </p:nvSpPr>
        <p:spPr>
          <a:xfrm>
            <a:off x="1267326" y="3533041"/>
            <a:ext cx="3236475" cy="461665"/>
          </a:xfrm>
          <a:prstGeom prst="rect">
            <a:avLst/>
          </a:prstGeom>
          <a:noFill/>
        </p:spPr>
        <p:txBody>
          <a:bodyPr wrap="square" rtlCol="0">
            <a:spAutoFit/>
          </a:bodyPr>
          <a:lstStyle/>
          <a:p>
            <a:pPr algn="r"/>
            <a:r>
              <a:rPr lang="en-US" sz="2400" b="1" dirty="0" smtClean="0"/>
              <a:t>3.3v Rx, </a:t>
            </a:r>
            <a:r>
              <a:rPr lang="en-US" sz="2400" b="1" dirty="0" err="1" smtClean="0"/>
              <a:t>Tx</a:t>
            </a:r>
            <a:r>
              <a:rPr lang="en-US" sz="2400" b="1" dirty="0" smtClean="0"/>
              <a:t>, </a:t>
            </a:r>
            <a:r>
              <a:rPr lang="en-US" sz="2400" b="1" dirty="0" err="1" smtClean="0"/>
              <a:t>Pwr</a:t>
            </a:r>
            <a:r>
              <a:rPr lang="en-US" sz="2400" b="1" dirty="0" smtClean="0"/>
              <a:t> pulse</a:t>
            </a:r>
          </a:p>
        </p:txBody>
      </p:sp>
      <p:sp>
        <p:nvSpPr>
          <p:cNvPr id="57" name="Left-Right Arrow 56"/>
          <p:cNvSpPr/>
          <p:nvPr/>
        </p:nvSpPr>
        <p:spPr>
          <a:xfrm>
            <a:off x="5168550" y="3619492"/>
            <a:ext cx="2040367" cy="308811"/>
          </a:xfrm>
          <a:prstGeom prst="leftRight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8" name="Rectangle 57"/>
          <p:cNvSpPr/>
          <p:nvPr/>
        </p:nvSpPr>
        <p:spPr>
          <a:xfrm>
            <a:off x="5157537" y="2919663"/>
            <a:ext cx="6304546" cy="36094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ln>
                  <a:solidFill>
                    <a:schemeClr val="tx1"/>
                  </a:solidFill>
                </a:ln>
                <a:solidFill>
                  <a:schemeClr val="tx1"/>
                </a:solidFill>
              </a:rPr>
              <a:t>Botletics</a:t>
            </a:r>
            <a:r>
              <a:rPr lang="en-US" sz="2400" dirty="0" smtClean="0">
                <a:ln>
                  <a:solidFill>
                    <a:schemeClr val="tx1"/>
                  </a:solidFill>
                </a:ln>
                <a:solidFill>
                  <a:schemeClr val="tx1"/>
                </a:solidFill>
              </a:rPr>
              <a:t> Shield</a:t>
            </a:r>
          </a:p>
        </p:txBody>
      </p:sp>
      <p:sp>
        <p:nvSpPr>
          <p:cNvPr id="31" name="Rectangle 30"/>
          <p:cNvSpPr/>
          <p:nvPr/>
        </p:nvSpPr>
        <p:spPr>
          <a:xfrm>
            <a:off x="160424" y="5909121"/>
            <a:ext cx="930440" cy="777265"/>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Wall Wart</a:t>
            </a:r>
            <a:endParaRPr lang="en-US" sz="2400" u="sng" dirty="0" smtClean="0">
              <a:ln>
                <a:solidFill>
                  <a:schemeClr val="tx1"/>
                </a:solidFill>
              </a:ln>
              <a:solidFill>
                <a:schemeClr val="tx1"/>
              </a:solidFill>
            </a:endParaRPr>
          </a:p>
        </p:txBody>
      </p:sp>
      <p:sp>
        <p:nvSpPr>
          <p:cNvPr id="29" name="TextBox 28"/>
          <p:cNvSpPr txBox="1"/>
          <p:nvPr/>
        </p:nvSpPr>
        <p:spPr>
          <a:xfrm>
            <a:off x="7507706" y="5671677"/>
            <a:ext cx="1344024" cy="461665"/>
          </a:xfrm>
          <a:prstGeom prst="rect">
            <a:avLst/>
          </a:prstGeom>
          <a:noFill/>
        </p:spPr>
        <p:txBody>
          <a:bodyPr wrap="square" rtlCol="0">
            <a:spAutoFit/>
          </a:bodyPr>
          <a:lstStyle/>
          <a:p>
            <a:r>
              <a:rPr lang="en-US" sz="2400" b="1" dirty="0" smtClean="0"/>
              <a:t>(3 - 4.3v)</a:t>
            </a:r>
          </a:p>
        </p:txBody>
      </p:sp>
    </p:spTree>
    <p:extLst>
      <p:ext uri="{BB962C8B-B14F-4D97-AF65-F5344CB8AC3E}">
        <p14:creationId xmlns:p14="http://schemas.microsoft.com/office/powerpoint/2010/main" val="3579666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5902" y="24212"/>
            <a:ext cx="9995263" cy="1138842"/>
          </a:xfrm>
        </p:spPr>
        <p:txBody>
          <a:bodyPr/>
          <a:lstStyle/>
          <a:p>
            <a:pPr algn="ctr"/>
            <a:r>
              <a:rPr lang="en-US" dirty="0" err="1" smtClean="0"/>
              <a:t>Botletics</a:t>
            </a:r>
            <a:r>
              <a:rPr lang="en-US" dirty="0" smtClean="0"/>
              <a:t> – Workaround 2</a:t>
            </a:r>
            <a:endParaRPr lang="en-US" dirty="0"/>
          </a:p>
        </p:txBody>
      </p:sp>
      <p:sp>
        <p:nvSpPr>
          <p:cNvPr id="9" name="Content Placeholder 8"/>
          <p:cNvSpPr>
            <a:spLocks noGrp="1"/>
          </p:cNvSpPr>
          <p:nvPr>
            <p:ph idx="1"/>
          </p:nvPr>
        </p:nvSpPr>
        <p:spPr>
          <a:xfrm>
            <a:off x="581526" y="1251096"/>
            <a:ext cx="10515600" cy="5759490"/>
          </a:xfrm>
        </p:spPr>
        <p:txBody>
          <a:bodyPr/>
          <a:lstStyle/>
          <a:p>
            <a:r>
              <a:rPr lang="en-US" sz="3200" dirty="0" smtClean="0"/>
              <a:t>Route The ESP32 3.3v to the battery input</a:t>
            </a:r>
          </a:p>
          <a:p>
            <a:pPr marL="0" indent="0">
              <a:buNone/>
            </a:pPr>
            <a:endParaRPr lang="en-US" sz="1200" dirty="0" smtClean="0"/>
          </a:p>
          <a:p>
            <a:r>
              <a:rPr lang="en-US" sz="3200" dirty="0" smtClean="0"/>
              <a:t>Verify your ESP32 uses a LM1117 or AMS1117 or equivalent regulator</a:t>
            </a:r>
          </a:p>
          <a:p>
            <a:pPr marL="457200" lvl="1" indent="0">
              <a:buNone/>
            </a:pPr>
            <a:endParaRPr lang="en-US" sz="3200" dirty="0" smtClean="0"/>
          </a:p>
          <a:p>
            <a:pPr lvl="1"/>
            <a:endParaRPr lang="en-US" sz="3200" dirty="0" smtClean="0"/>
          </a:p>
          <a:p>
            <a:pPr marL="457200" lvl="1" indent="0">
              <a:buNone/>
            </a:pPr>
            <a:endParaRPr lang="en-US" sz="3200" dirty="0" smtClean="0"/>
          </a:p>
          <a:p>
            <a:pPr lvl="1"/>
            <a:endParaRPr lang="en-US" sz="3200" dirty="0"/>
          </a:p>
        </p:txBody>
      </p:sp>
      <p:sp>
        <p:nvSpPr>
          <p:cNvPr id="10" name="Rectangle 9"/>
          <p:cNvSpPr/>
          <p:nvPr/>
        </p:nvSpPr>
        <p:spPr>
          <a:xfrm>
            <a:off x="5149508" y="3280611"/>
            <a:ext cx="6312575" cy="342498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400" dirty="0" smtClean="0">
              <a:ln>
                <a:solidFill>
                  <a:schemeClr val="tx1"/>
                </a:solidFill>
              </a:ln>
              <a:solidFill>
                <a:schemeClr val="tx1"/>
              </a:solidFill>
            </a:endParaRPr>
          </a:p>
          <a:p>
            <a:endParaRPr lang="en-US" sz="2400" dirty="0">
              <a:ln>
                <a:solidFill>
                  <a:schemeClr val="tx1"/>
                </a:solidFill>
              </a:ln>
              <a:solidFill>
                <a:schemeClr val="tx1"/>
              </a:solidFill>
            </a:endParaRPr>
          </a:p>
          <a:p>
            <a:endParaRPr lang="en-US" sz="2400" dirty="0" smtClean="0">
              <a:ln>
                <a:solidFill>
                  <a:schemeClr val="tx1"/>
                </a:solidFill>
              </a:ln>
              <a:solidFill>
                <a:schemeClr val="tx1"/>
              </a:solidFill>
            </a:endParaRPr>
          </a:p>
          <a:p>
            <a:endParaRPr lang="en-US" sz="2400" dirty="0">
              <a:ln>
                <a:solidFill>
                  <a:schemeClr val="tx1"/>
                </a:solidFill>
              </a:ln>
              <a:solidFill>
                <a:schemeClr val="tx1"/>
              </a:solidFill>
            </a:endParaRPr>
          </a:p>
          <a:p>
            <a:endParaRPr lang="en-US" sz="2400" dirty="0" smtClean="0">
              <a:ln>
                <a:solidFill>
                  <a:schemeClr val="tx1"/>
                </a:solidFill>
              </a:ln>
              <a:solidFill>
                <a:schemeClr val="tx1"/>
              </a:solidFill>
            </a:endParaRPr>
          </a:p>
          <a:p>
            <a:endParaRPr lang="en-US" sz="2400" dirty="0" smtClean="0">
              <a:ln>
                <a:solidFill>
                  <a:schemeClr val="tx1"/>
                </a:solidFill>
              </a:ln>
              <a:solidFill>
                <a:schemeClr val="tx1"/>
              </a:solidFill>
            </a:endParaRPr>
          </a:p>
          <a:p>
            <a:r>
              <a:rPr lang="en-US" sz="2400" dirty="0" smtClean="0">
                <a:ln>
                  <a:solidFill>
                    <a:schemeClr val="tx1"/>
                  </a:solidFill>
                </a:ln>
                <a:solidFill>
                  <a:schemeClr val="tx1"/>
                </a:solidFill>
              </a:rPr>
              <a:t> </a:t>
            </a:r>
            <a:endParaRPr lang="en-US" sz="2400" dirty="0">
              <a:ln>
                <a:solidFill>
                  <a:schemeClr val="tx1"/>
                </a:solidFill>
              </a:ln>
              <a:solidFill>
                <a:schemeClr val="tx1"/>
              </a:solidFill>
            </a:endParaRPr>
          </a:p>
        </p:txBody>
      </p:sp>
      <p:sp>
        <p:nvSpPr>
          <p:cNvPr id="34" name="Rectangle 33"/>
          <p:cNvSpPr/>
          <p:nvPr/>
        </p:nvSpPr>
        <p:spPr>
          <a:xfrm>
            <a:off x="8905366" y="3336758"/>
            <a:ext cx="2484529" cy="3223684"/>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ln>
                <a:solidFill>
                  <a:schemeClr val="tx1"/>
                </a:solidFill>
              </a:ln>
              <a:solidFill>
                <a:schemeClr val="tx1"/>
              </a:solidFill>
            </a:endParaRPr>
          </a:p>
        </p:txBody>
      </p:sp>
      <p:sp>
        <p:nvSpPr>
          <p:cNvPr id="35" name="Right Arrow 34"/>
          <p:cNvSpPr/>
          <p:nvPr/>
        </p:nvSpPr>
        <p:spPr>
          <a:xfrm>
            <a:off x="6232352" y="6148137"/>
            <a:ext cx="2673014"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7" name="Rectangle 36"/>
          <p:cNvSpPr/>
          <p:nvPr/>
        </p:nvSpPr>
        <p:spPr>
          <a:xfrm>
            <a:off x="5318949" y="5249784"/>
            <a:ext cx="1195142" cy="573499"/>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tx1"/>
                </a:solidFill>
              </a:rPr>
              <a:t>Charger</a:t>
            </a:r>
          </a:p>
        </p:txBody>
      </p:sp>
      <p:sp>
        <p:nvSpPr>
          <p:cNvPr id="40" name="Rectangle 39"/>
          <p:cNvSpPr/>
          <p:nvPr/>
        </p:nvSpPr>
        <p:spPr>
          <a:xfrm>
            <a:off x="7220949" y="3314698"/>
            <a:ext cx="1078836" cy="1882942"/>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Level Shifter</a:t>
            </a:r>
          </a:p>
        </p:txBody>
      </p:sp>
      <p:sp>
        <p:nvSpPr>
          <p:cNvPr id="41" name="Right Arrow 40"/>
          <p:cNvSpPr/>
          <p:nvPr/>
        </p:nvSpPr>
        <p:spPr>
          <a:xfrm rot="10800000">
            <a:off x="8323847" y="4696324"/>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2" name="Right Arrow 41"/>
          <p:cNvSpPr/>
          <p:nvPr/>
        </p:nvSpPr>
        <p:spPr>
          <a:xfrm>
            <a:off x="6039853" y="4696325"/>
            <a:ext cx="1169065"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 name="Left-Right Arrow 1"/>
          <p:cNvSpPr/>
          <p:nvPr/>
        </p:nvSpPr>
        <p:spPr>
          <a:xfrm>
            <a:off x="8299784" y="3609470"/>
            <a:ext cx="577513" cy="308811"/>
          </a:xfrm>
          <a:prstGeom prst="leftRight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3" name="Left-Right Arrow 42"/>
          <p:cNvSpPr/>
          <p:nvPr/>
        </p:nvSpPr>
        <p:spPr>
          <a:xfrm>
            <a:off x="4614098" y="3609470"/>
            <a:ext cx="521372" cy="308811"/>
          </a:xfrm>
          <a:prstGeom prst="leftRight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 name="TextBox 3"/>
          <p:cNvSpPr txBox="1"/>
          <p:nvPr/>
        </p:nvSpPr>
        <p:spPr>
          <a:xfrm>
            <a:off x="8877297" y="3533042"/>
            <a:ext cx="2512597" cy="830997"/>
          </a:xfrm>
          <a:prstGeom prst="rect">
            <a:avLst/>
          </a:prstGeom>
          <a:noFill/>
        </p:spPr>
        <p:txBody>
          <a:bodyPr wrap="square" rtlCol="0">
            <a:spAutoFit/>
          </a:bodyPr>
          <a:lstStyle/>
          <a:p>
            <a:pPr algn="ctr"/>
            <a:r>
              <a:rPr lang="en-US" sz="2400" b="1" dirty="0" smtClean="0"/>
              <a:t>1.8v Rx, </a:t>
            </a:r>
            <a:r>
              <a:rPr lang="en-US" sz="2400" b="1" dirty="0" err="1" smtClean="0"/>
              <a:t>Tx</a:t>
            </a:r>
            <a:r>
              <a:rPr lang="en-US" sz="2400" b="1" dirty="0" smtClean="0"/>
              <a:t>, </a:t>
            </a:r>
            <a:r>
              <a:rPr lang="en-US" sz="2400" b="1" dirty="0" err="1" smtClean="0"/>
              <a:t>Pwr</a:t>
            </a:r>
            <a:r>
              <a:rPr lang="en-US" sz="2400" b="1" dirty="0" smtClean="0"/>
              <a:t> Modem</a:t>
            </a:r>
          </a:p>
        </p:txBody>
      </p:sp>
      <p:sp>
        <p:nvSpPr>
          <p:cNvPr id="45" name="TextBox 44"/>
          <p:cNvSpPr txBox="1"/>
          <p:nvPr/>
        </p:nvSpPr>
        <p:spPr>
          <a:xfrm>
            <a:off x="5207663" y="4581576"/>
            <a:ext cx="864275" cy="461665"/>
          </a:xfrm>
          <a:prstGeom prst="rect">
            <a:avLst/>
          </a:prstGeom>
          <a:noFill/>
        </p:spPr>
        <p:txBody>
          <a:bodyPr wrap="square" rtlCol="0">
            <a:spAutoFit/>
          </a:bodyPr>
          <a:lstStyle/>
          <a:p>
            <a:r>
              <a:rPr lang="en-US" sz="2400" b="1" dirty="0" smtClean="0"/>
              <a:t>5v In</a:t>
            </a:r>
          </a:p>
        </p:txBody>
      </p:sp>
      <p:sp>
        <p:nvSpPr>
          <p:cNvPr id="46" name="TextBox 45"/>
          <p:cNvSpPr txBox="1"/>
          <p:nvPr/>
        </p:nvSpPr>
        <p:spPr>
          <a:xfrm>
            <a:off x="5207661" y="6074943"/>
            <a:ext cx="1008651" cy="461665"/>
          </a:xfrm>
          <a:prstGeom prst="rect">
            <a:avLst/>
          </a:prstGeom>
          <a:noFill/>
        </p:spPr>
        <p:txBody>
          <a:bodyPr wrap="square" rtlCol="0">
            <a:spAutoFit/>
          </a:bodyPr>
          <a:lstStyle/>
          <a:p>
            <a:r>
              <a:rPr lang="en-US" sz="2400" b="1" dirty="0" smtClean="0"/>
              <a:t>VBAT</a:t>
            </a:r>
          </a:p>
        </p:txBody>
      </p:sp>
      <p:sp>
        <p:nvSpPr>
          <p:cNvPr id="47" name="TextBox 46"/>
          <p:cNvSpPr txBox="1"/>
          <p:nvPr/>
        </p:nvSpPr>
        <p:spPr>
          <a:xfrm>
            <a:off x="8905365" y="6066922"/>
            <a:ext cx="2444423" cy="461665"/>
          </a:xfrm>
          <a:prstGeom prst="rect">
            <a:avLst/>
          </a:prstGeom>
          <a:noFill/>
        </p:spPr>
        <p:txBody>
          <a:bodyPr wrap="square" rtlCol="0">
            <a:spAutoFit/>
          </a:bodyPr>
          <a:lstStyle/>
          <a:p>
            <a:r>
              <a:rPr lang="en-US" sz="2400" b="1" dirty="0" smtClean="0"/>
              <a:t>VBAT 3.7v Radio</a:t>
            </a:r>
          </a:p>
        </p:txBody>
      </p:sp>
      <p:sp>
        <p:nvSpPr>
          <p:cNvPr id="48" name="Right Arrow 47"/>
          <p:cNvSpPr/>
          <p:nvPr/>
        </p:nvSpPr>
        <p:spPr>
          <a:xfrm>
            <a:off x="4788567" y="6148137"/>
            <a:ext cx="354922"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0" name="Right Arrow 49"/>
          <p:cNvSpPr/>
          <p:nvPr/>
        </p:nvSpPr>
        <p:spPr>
          <a:xfrm>
            <a:off x="4614098" y="4696325"/>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1" name="TextBox 50"/>
          <p:cNvSpPr txBox="1"/>
          <p:nvPr/>
        </p:nvSpPr>
        <p:spPr>
          <a:xfrm>
            <a:off x="8911382" y="4363452"/>
            <a:ext cx="2444425" cy="461665"/>
          </a:xfrm>
          <a:prstGeom prst="rect">
            <a:avLst/>
          </a:prstGeom>
          <a:noFill/>
        </p:spPr>
        <p:txBody>
          <a:bodyPr wrap="square" rtlCol="0">
            <a:spAutoFit/>
          </a:bodyPr>
          <a:lstStyle/>
          <a:p>
            <a:pPr algn="ctr"/>
            <a:r>
              <a:rPr lang="en-US" sz="2400" b="1" u="sng" dirty="0" smtClean="0"/>
              <a:t>SIM7000A</a:t>
            </a:r>
          </a:p>
        </p:txBody>
      </p:sp>
      <p:sp>
        <p:nvSpPr>
          <p:cNvPr id="52" name="TextBox 51"/>
          <p:cNvSpPr txBox="1"/>
          <p:nvPr/>
        </p:nvSpPr>
        <p:spPr>
          <a:xfrm>
            <a:off x="8905365" y="4641747"/>
            <a:ext cx="1471868" cy="461665"/>
          </a:xfrm>
          <a:prstGeom prst="rect">
            <a:avLst/>
          </a:prstGeom>
          <a:noFill/>
        </p:spPr>
        <p:txBody>
          <a:bodyPr wrap="square" rtlCol="0">
            <a:spAutoFit/>
          </a:bodyPr>
          <a:lstStyle/>
          <a:p>
            <a:r>
              <a:rPr lang="en-US" sz="2400" b="1" dirty="0" smtClean="0"/>
              <a:t>1.8v</a:t>
            </a:r>
          </a:p>
        </p:txBody>
      </p:sp>
      <p:sp>
        <p:nvSpPr>
          <p:cNvPr id="54" name="Rectangle 53"/>
          <p:cNvSpPr/>
          <p:nvPr/>
        </p:nvSpPr>
        <p:spPr>
          <a:xfrm>
            <a:off x="828173" y="3442893"/>
            <a:ext cx="3785925" cy="2277365"/>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ln>
                <a:solidFill>
                  <a:schemeClr val="tx1"/>
                </a:solidFill>
              </a:ln>
              <a:solidFill>
                <a:schemeClr val="tx1"/>
              </a:solidFill>
            </a:endParaRPr>
          </a:p>
        </p:txBody>
      </p:sp>
      <p:sp>
        <p:nvSpPr>
          <p:cNvPr id="5" name="TextBox 4"/>
          <p:cNvSpPr txBox="1"/>
          <p:nvPr/>
        </p:nvSpPr>
        <p:spPr>
          <a:xfrm>
            <a:off x="3569368" y="4638351"/>
            <a:ext cx="1066800" cy="830997"/>
          </a:xfrm>
          <a:prstGeom prst="rect">
            <a:avLst/>
          </a:prstGeom>
          <a:noFill/>
        </p:spPr>
        <p:txBody>
          <a:bodyPr wrap="square" rtlCol="0">
            <a:spAutoFit/>
          </a:bodyPr>
          <a:lstStyle/>
          <a:p>
            <a:r>
              <a:rPr lang="en-US" sz="2400" b="1" dirty="0" smtClean="0"/>
              <a:t>3.3v Out</a:t>
            </a:r>
          </a:p>
        </p:txBody>
      </p:sp>
      <p:sp>
        <p:nvSpPr>
          <p:cNvPr id="55" name="TextBox 54"/>
          <p:cNvSpPr txBox="1"/>
          <p:nvPr/>
        </p:nvSpPr>
        <p:spPr>
          <a:xfrm>
            <a:off x="1973179" y="4285424"/>
            <a:ext cx="1387643" cy="461665"/>
          </a:xfrm>
          <a:prstGeom prst="rect">
            <a:avLst/>
          </a:prstGeom>
          <a:noFill/>
        </p:spPr>
        <p:txBody>
          <a:bodyPr wrap="square" rtlCol="0">
            <a:spAutoFit/>
          </a:bodyPr>
          <a:lstStyle/>
          <a:p>
            <a:r>
              <a:rPr lang="en-US" sz="2400" b="1" u="sng" dirty="0" smtClean="0"/>
              <a:t>ESP32</a:t>
            </a:r>
          </a:p>
        </p:txBody>
      </p:sp>
      <p:sp>
        <p:nvSpPr>
          <p:cNvPr id="56" name="TextBox 55"/>
          <p:cNvSpPr txBox="1"/>
          <p:nvPr/>
        </p:nvSpPr>
        <p:spPr>
          <a:xfrm>
            <a:off x="1267326" y="3533041"/>
            <a:ext cx="3236475" cy="461665"/>
          </a:xfrm>
          <a:prstGeom prst="rect">
            <a:avLst/>
          </a:prstGeom>
          <a:noFill/>
        </p:spPr>
        <p:txBody>
          <a:bodyPr wrap="square" rtlCol="0">
            <a:spAutoFit/>
          </a:bodyPr>
          <a:lstStyle/>
          <a:p>
            <a:pPr algn="r"/>
            <a:r>
              <a:rPr lang="en-US" sz="2400" b="1" dirty="0" smtClean="0"/>
              <a:t>3.3v Rx, </a:t>
            </a:r>
            <a:r>
              <a:rPr lang="en-US" sz="2400" b="1" dirty="0" err="1" smtClean="0"/>
              <a:t>Tx</a:t>
            </a:r>
            <a:r>
              <a:rPr lang="en-US" sz="2400" b="1" dirty="0" smtClean="0"/>
              <a:t>, </a:t>
            </a:r>
            <a:r>
              <a:rPr lang="en-US" sz="2400" b="1" dirty="0" err="1" smtClean="0"/>
              <a:t>Pwr</a:t>
            </a:r>
            <a:r>
              <a:rPr lang="en-US" sz="2400" b="1" dirty="0" smtClean="0"/>
              <a:t> pulse</a:t>
            </a:r>
          </a:p>
        </p:txBody>
      </p:sp>
      <p:sp>
        <p:nvSpPr>
          <p:cNvPr id="57" name="Left-Right Arrow 56"/>
          <p:cNvSpPr/>
          <p:nvPr/>
        </p:nvSpPr>
        <p:spPr>
          <a:xfrm>
            <a:off x="5168550" y="3619492"/>
            <a:ext cx="2040367" cy="308811"/>
          </a:xfrm>
          <a:prstGeom prst="leftRight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8" name="Rectangle 57"/>
          <p:cNvSpPr/>
          <p:nvPr/>
        </p:nvSpPr>
        <p:spPr>
          <a:xfrm>
            <a:off x="5141495" y="2887579"/>
            <a:ext cx="6320588" cy="393032"/>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ln>
                  <a:solidFill>
                    <a:schemeClr val="tx1"/>
                  </a:solidFill>
                </a:ln>
                <a:solidFill>
                  <a:schemeClr val="tx1"/>
                </a:solidFill>
              </a:rPr>
              <a:t>Botletics</a:t>
            </a:r>
            <a:r>
              <a:rPr lang="en-US" sz="2400" dirty="0" smtClean="0">
                <a:ln>
                  <a:solidFill>
                    <a:schemeClr val="tx1"/>
                  </a:solidFill>
                </a:ln>
                <a:solidFill>
                  <a:schemeClr val="tx1"/>
                </a:solidFill>
              </a:rPr>
              <a:t> Shield</a:t>
            </a:r>
          </a:p>
        </p:txBody>
      </p:sp>
      <p:sp>
        <p:nvSpPr>
          <p:cNvPr id="29" name="Right Arrow 28"/>
          <p:cNvSpPr/>
          <p:nvPr/>
        </p:nvSpPr>
        <p:spPr>
          <a:xfrm rot="5400000">
            <a:off x="4086531" y="5498241"/>
            <a:ext cx="1404073"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3922574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5902" y="24212"/>
            <a:ext cx="9995263" cy="1138842"/>
          </a:xfrm>
        </p:spPr>
        <p:txBody>
          <a:bodyPr/>
          <a:lstStyle/>
          <a:p>
            <a:pPr algn="ctr"/>
            <a:r>
              <a:rPr lang="en-US" dirty="0" smtClean="0"/>
              <a:t>Hub Wiring (ESP32)</a:t>
            </a:r>
            <a:endParaRPr lang="en-US" dirty="0"/>
          </a:p>
        </p:txBody>
      </p:sp>
      <p:sp>
        <p:nvSpPr>
          <p:cNvPr id="9" name="Content Placeholder 8"/>
          <p:cNvSpPr>
            <a:spLocks noGrp="1"/>
          </p:cNvSpPr>
          <p:nvPr>
            <p:ph idx="1"/>
          </p:nvPr>
        </p:nvSpPr>
        <p:spPr>
          <a:xfrm>
            <a:off x="272715" y="930442"/>
            <a:ext cx="11389895" cy="6080144"/>
          </a:xfrm>
        </p:spPr>
        <p:txBody>
          <a:bodyPr/>
          <a:lstStyle/>
          <a:p>
            <a:r>
              <a:rPr lang="en-US" sz="3200" dirty="0" smtClean="0"/>
              <a:t>ESP32 3.3 volt pin supplies power to all components</a:t>
            </a:r>
          </a:p>
          <a:p>
            <a:r>
              <a:rPr lang="en-US" sz="3200" dirty="0" smtClean="0"/>
              <a:t>Connect </a:t>
            </a:r>
            <a:r>
              <a:rPr lang="en-US" sz="3200" dirty="0" err="1" smtClean="0"/>
              <a:t>Botletics</a:t>
            </a:r>
            <a:r>
              <a:rPr lang="en-US" sz="3200" dirty="0" smtClean="0"/>
              <a:t> 5V to VBAT</a:t>
            </a:r>
          </a:p>
          <a:p>
            <a:r>
              <a:rPr lang="en-US" sz="3200" dirty="0" smtClean="0"/>
              <a:t>Add 3 wires: Rx, </a:t>
            </a:r>
            <a:r>
              <a:rPr lang="en-US" sz="3200" dirty="0" err="1" smtClean="0"/>
              <a:t>Tx</a:t>
            </a:r>
            <a:r>
              <a:rPr lang="en-US" sz="3200" dirty="0" smtClean="0"/>
              <a:t>, Power + I2C temperature sensor option</a:t>
            </a:r>
          </a:p>
          <a:p>
            <a:endParaRPr lang="en-US" sz="3200" dirty="0" smtClean="0"/>
          </a:p>
          <a:p>
            <a:pPr marL="457200" lvl="1" indent="0">
              <a:buNone/>
            </a:pPr>
            <a:endParaRPr lang="en-US" sz="3200" dirty="0"/>
          </a:p>
        </p:txBody>
      </p:sp>
      <p:sp>
        <p:nvSpPr>
          <p:cNvPr id="27" name="Rectangle 26"/>
          <p:cNvSpPr/>
          <p:nvPr/>
        </p:nvSpPr>
        <p:spPr>
          <a:xfrm>
            <a:off x="1323468" y="3457071"/>
            <a:ext cx="1612232" cy="3136232"/>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2400" dirty="0" smtClean="0">
                <a:ln>
                  <a:solidFill>
                    <a:schemeClr val="tx1"/>
                  </a:solidFill>
                </a:ln>
                <a:solidFill>
                  <a:schemeClr val="tx1"/>
                </a:solidFill>
              </a:rPr>
              <a:t>D22(SCL)</a:t>
            </a:r>
          </a:p>
          <a:p>
            <a:pPr algn="r"/>
            <a:r>
              <a:rPr lang="en-US" sz="2400" dirty="0" smtClean="0">
                <a:ln>
                  <a:solidFill>
                    <a:schemeClr val="tx1"/>
                  </a:solidFill>
                </a:ln>
                <a:solidFill>
                  <a:schemeClr val="tx1"/>
                </a:solidFill>
              </a:rPr>
              <a:t>D21(SDA)</a:t>
            </a:r>
          </a:p>
          <a:p>
            <a:pPr algn="r"/>
            <a:r>
              <a:rPr lang="en-US" sz="2400" dirty="0" smtClean="0">
                <a:ln>
                  <a:solidFill>
                    <a:schemeClr val="tx1"/>
                  </a:solidFill>
                </a:ln>
                <a:solidFill>
                  <a:schemeClr val="tx1"/>
                </a:solidFill>
              </a:rPr>
              <a:t>GND</a:t>
            </a:r>
          </a:p>
          <a:p>
            <a:pPr algn="r"/>
            <a:r>
              <a:rPr lang="en-US" sz="2400" dirty="0" smtClean="0">
                <a:ln>
                  <a:solidFill>
                    <a:schemeClr val="tx1"/>
                  </a:solidFill>
                </a:ln>
                <a:solidFill>
                  <a:schemeClr val="tx1"/>
                </a:solidFill>
              </a:rPr>
              <a:t>3.3v</a:t>
            </a:r>
          </a:p>
          <a:p>
            <a:pPr algn="r"/>
            <a:endParaRPr lang="en-US" sz="2400" dirty="0" smtClean="0">
              <a:ln>
                <a:solidFill>
                  <a:schemeClr val="tx1"/>
                </a:solidFill>
              </a:ln>
              <a:solidFill>
                <a:schemeClr val="tx1"/>
              </a:solidFill>
            </a:endParaRPr>
          </a:p>
          <a:p>
            <a:pPr algn="r"/>
            <a:r>
              <a:rPr lang="en-US" sz="2400" dirty="0" smtClean="0">
                <a:ln>
                  <a:solidFill>
                    <a:schemeClr val="tx1"/>
                  </a:solidFill>
                </a:ln>
                <a:solidFill>
                  <a:schemeClr val="tx1"/>
                </a:solidFill>
              </a:rPr>
              <a:t>D16(Tx2)</a:t>
            </a:r>
          </a:p>
          <a:p>
            <a:pPr algn="r"/>
            <a:r>
              <a:rPr lang="en-US" sz="2400" dirty="0" smtClean="0">
                <a:ln>
                  <a:solidFill>
                    <a:schemeClr val="tx1"/>
                  </a:solidFill>
                </a:ln>
                <a:solidFill>
                  <a:schemeClr val="tx1"/>
                </a:solidFill>
              </a:rPr>
              <a:t>D17(RX2)</a:t>
            </a:r>
          </a:p>
          <a:p>
            <a:pPr algn="r"/>
            <a:r>
              <a:rPr lang="en-US" sz="2400" dirty="0" smtClean="0">
                <a:ln>
                  <a:solidFill>
                    <a:schemeClr val="tx1"/>
                  </a:solidFill>
                </a:ln>
                <a:solidFill>
                  <a:schemeClr val="tx1"/>
                </a:solidFill>
              </a:rPr>
              <a:t>D18</a:t>
            </a:r>
            <a:endParaRPr lang="en-US" sz="3200" dirty="0" smtClean="0">
              <a:ln>
                <a:solidFill>
                  <a:schemeClr val="tx1"/>
                </a:solidFill>
              </a:ln>
              <a:solidFill>
                <a:schemeClr val="tx1"/>
              </a:solidFill>
            </a:endParaRPr>
          </a:p>
        </p:txBody>
      </p:sp>
      <p:sp>
        <p:nvSpPr>
          <p:cNvPr id="28" name="Rectangle 27"/>
          <p:cNvSpPr/>
          <p:nvPr/>
        </p:nvSpPr>
        <p:spPr>
          <a:xfrm>
            <a:off x="7571867" y="3465094"/>
            <a:ext cx="3858133" cy="3136232"/>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ln>
                  <a:solidFill>
                    <a:schemeClr val="tx1"/>
                  </a:solidFill>
                </a:ln>
                <a:solidFill>
                  <a:schemeClr val="tx1"/>
                </a:solidFill>
              </a:rPr>
              <a:t>SCL</a:t>
            </a:r>
          </a:p>
          <a:p>
            <a:r>
              <a:rPr lang="en-US" sz="2400" dirty="0">
                <a:ln>
                  <a:solidFill>
                    <a:schemeClr val="tx1"/>
                  </a:solidFill>
                </a:ln>
                <a:solidFill>
                  <a:schemeClr val="tx1"/>
                </a:solidFill>
              </a:rPr>
              <a:t>SDA</a:t>
            </a:r>
          </a:p>
          <a:p>
            <a:r>
              <a:rPr lang="en-US" sz="2400" dirty="0">
                <a:ln>
                  <a:solidFill>
                    <a:schemeClr val="tx1"/>
                  </a:solidFill>
                </a:ln>
                <a:solidFill>
                  <a:schemeClr val="tx1"/>
                </a:solidFill>
              </a:rPr>
              <a:t>GND</a:t>
            </a:r>
          </a:p>
          <a:p>
            <a:r>
              <a:rPr lang="en-US" sz="2400" dirty="0" smtClean="0">
                <a:ln>
                  <a:solidFill>
                    <a:schemeClr val="tx1"/>
                  </a:solidFill>
                </a:ln>
                <a:solidFill>
                  <a:schemeClr val="tx1"/>
                </a:solidFill>
              </a:rPr>
              <a:t>5V</a:t>
            </a:r>
          </a:p>
          <a:p>
            <a:r>
              <a:rPr lang="en-US" sz="2400" dirty="0" smtClean="0">
                <a:ln>
                  <a:solidFill>
                    <a:schemeClr val="tx1"/>
                  </a:solidFill>
                </a:ln>
                <a:solidFill>
                  <a:schemeClr val="tx1"/>
                </a:solidFill>
              </a:rPr>
              <a:t>VBAT</a:t>
            </a:r>
          </a:p>
          <a:p>
            <a:r>
              <a:rPr lang="en-US" sz="2400" dirty="0" smtClean="0">
                <a:ln>
                  <a:solidFill>
                    <a:schemeClr val="tx1"/>
                  </a:solidFill>
                </a:ln>
                <a:solidFill>
                  <a:schemeClr val="tx1"/>
                </a:solidFill>
              </a:rPr>
              <a:t>11 (RX2)</a:t>
            </a:r>
          </a:p>
          <a:p>
            <a:r>
              <a:rPr lang="en-US" sz="2400" dirty="0" smtClean="0">
                <a:ln>
                  <a:solidFill>
                    <a:schemeClr val="tx1"/>
                  </a:solidFill>
                </a:ln>
                <a:solidFill>
                  <a:schemeClr val="tx1"/>
                </a:solidFill>
              </a:rPr>
              <a:t>10 (TX2)</a:t>
            </a:r>
          </a:p>
          <a:p>
            <a:r>
              <a:rPr lang="en-US" sz="2400" dirty="0" smtClean="0">
                <a:ln>
                  <a:solidFill>
                    <a:schemeClr val="tx1"/>
                  </a:solidFill>
                </a:ln>
                <a:solidFill>
                  <a:schemeClr val="tx1"/>
                </a:solidFill>
              </a:rPr>
              <a:t>7 (</a:t>
            </a:r>
            <a:r>
              <a:rPr lang="en-US" sz="2400" dirty="0" err="1" smtClean="0">
                <a:ln>
                  <a:solidFill>
                    <a:schemeClr val="tx1"/>
                  </a:solidFill>
                </a:ln>
                <a:solidFill>
                  <a:schemeClr val="tx1"/>
                </a:solidFill>
              </a:rPr>
              <a:t>Pwr</a:t>
            </a:r>
            <a:r>
              <a:rPr lang="en-US" sz="2400" dirty="0" smtClean="0">
                <a:ln>
                  <a:solidFill>
                    <a:schemeClr val="tx1"/>
                  </a:solidFill>
                </a:ln>
                <a:solidFill>
                  <a:schemeClr val="tx1"/>
                </a:solidFill>
              </a:rPr>
              <a:t>)</a:t>
            </a:r>
            <a:endParaRPr lang="en-US" sz="2400" dirty="0">
              <a:ln>
                <a:solidFill>
                  <a:schemeClr val="tx1"/>
                </a:solidFill>
              </a:ln>
              <a:solidFill>
                <a:schemeClr val="tx1"/>
              </a:solidFill>
            </a:endParaRPr>
          </a:p>
        </p:txBody>
      </p:sp>
      <p:sp>
        <p:nvSpPr>
          <p:cNvPr id="29" name="Right Arrow 28"/>
          <p:cNvSpPr/>
          <p:nvPr/>
        </p:nvSpPr>
        <p:spPr>
          <a:xfrm>
            <a:off x="2935700" y="3625513"/>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3" name="Rectangle 52"/>
          <p:cNvSpPr/>
          <p:nvPr/>
        </p:nvSpPr>
        <p:spPr>
          <a:xfrm>
            <a:off x="3505192" y="3477126"/>
            <a:ext cx="1283369" cy="158014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SCL</a:t>
            </a:r>
          </a:p>
          <a:p>
            <a:pPr algn="ctr"/>
            <a:r>
              <a:rPr lang="en-US" sz="2400" dirty="0" smtClean="0">
                <a:ln>
                  <a:solidFill>
                    <a:schemeClr val="tx1"/>
                  </a:solidFill>
                </a:ln>
                <a:solidFill>
                  <a:schemeClr val="tx1"/>
                </a:solidFill>
              </a:rPr>
              <a:t>SDA</a:t>
            </a:r>
          </a:p>
          <a:p>
            <a:pPr algn="ctr"/>
            <a:r>
              <a:rPr lang="en-US" sz="2400" dirty="0" smtClean="0">
                <a:ln>
                  <a:solidFill>
                    <a:schemeClr val="tx1"/>
                  </a:solidFill>
                </a:ln>
                <a:solidFill>
                  <a:schemeClr val="tx1"/>
                </a:solidFill>
              </a:rPr>
              <a:t>GND</a:t>
            </a:r>
          </a:p>
          <a:p>
            <a:pPr algn="ctr"/>
            <a:r>
              <a:rPr lang="en-US" sz="2400" dirty="0" err="1" smtClean="0">
                <a:ln>
                  <a:solidFill>
                    <a:schemeClr val="tx1"/>
                  </a:solidFill>
                </a:ln>
                <a:solidFill>
                  <a:schemeClr val="tx1"/>
                </a:solidFill>
              </a:rPr>
              <a:t>Vcc</a:t>
            </a:r>
            <a:endParaRPr lang="en-US" sz="2400" dirty="0" smtClean="0">
              <a:ln>
                <a:solidFill>
                  <a:schemeClr val="tx1"/>
                </a:solidFill>
              </a:ln>
              <a:solidFill>
                <a:schemeClr val="tx1"/>
              </a:solidFill>
            </a:endParaRPr>
          </a:p>
        </p:txBody>
      </p:sp>
      <p:sp>
        <p:nvSpPr>
          <p:cNvPr id="54" name="Right Arrow 53"/>
          <p:cNvSpPr/>
          <p:nvPr/>
        </p:nvSpPr>
        <p:spPr>
          <a:xfrm>
            <a:off x="2935700" y="3934324"/>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5" name="Right Arrow 54"/>
          <p:cNvSpPr/>
          <p:nvPr/>
        </p:nvSpPr>
        <p:spPr>
          <a:xfrm>
            <a:off x="2951742" y="4331367"/>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6" name="Right Arrow 55"/>
          <p:cNvSpPr/>
          <p:nvPr/>
        </p:nvSpPr>
        <p:spPr>
          <a:xfrm>
            <a:off x="2951742" y="4696326"/>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7" name="Right Arrow 56"/>
          <p:cNvSpPr/>
          <p:nvPr/>
        </p:nvSpPr>
        <p:spPr>
          <a:xfrm>
            <a:off x="4788561" y="3573377"/>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8" name="Rectangle 57"/>
          <p:cNvSpPr/>
          <p:nvPr/>
        </p:nvSpPr>
        <p:spPr>
          <a:xfrm>
            <a:off x="5342012" y="3477126"/>
            <a:ext cx="1628278" cy="158014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smtClean="0">
                <a:ln>
                  <a:solidFill>
                    <a:schemeClr val="tx1"/>
                  </a:solidFill>
                </a:ln>
                <a:solidFill>
                  <a:schemeClr val="tx1"/>
                </a:solidFill>
              </a:rPr>
              <a:t>SCL</a:t>
            </a:r>
          </a:p>
          <a:p>
            <a:r>
              <a:rPr lang="en-US" sz="2400" dirty="0" smtClean="0">
                <a:ln>
                  <a:solidFill>
                    <a:schemeClr val="tx1"/>
                  </a:solidFill>
                </a:ln>
                <a:solidFill>
                  <a:schemeClr val="tx1"/>
                </a:solidFill>
              </a:rPr>
              <a:t>SDA</a:t>
            </a:r>
          </a:p>
          <a:p>
            <a:r>
              <a:rPr lang="en-US" sz="2400" dirty="0" smtClean="0">
                <a:ln>
                  <a:solidFill>
                    <a:schemeClr val="tx1"/>
                  </a:solidFill>
                </a:ln>
                <a:solidFill>
                  <a:schemeClr val="tx1"/>
                </a:solidFill>
              </a:rPr>
              <a:t>GND</a:t>
            </a:r>
          </a:p>
          <a:p>
            <a:r>
              <a:rPr lang="en-US" sz="2400" dirty="0" err="1" smtClean="0">
                <a:ln>
                  <a:solidFill>
                    <a:schemeClr val="tx1"/>
                  </a:solidFill>
                </a:ln>
                <a:solidFill>
                  <a:schemeClr val="tx1"/>
                </a:solidFill>
              </a:rPr>
              <a:t>Vcc</a:t>
            </a:r>
            <a:endParaRPr lang="en-US" sz="2400" dirty="0" smtClean="0">
              <a:ln>
                <a:solidFill>
                  <a:schemeClr val="tx1"/>
                </a:solidFill>
              </a:ln>
              <a:solidFill>
                <a:schemeClr val="tx1"/>
              </a:solidFill>
            </a:endParaRPr>
          </a:p>
        </p:txBody>
      </p:sp>
      <p:sp>
        <p:nvSpPr>
          <p:cNvPr id="59" name="Right Arrow 58"/>
          <p:cNvSpPr/>
          <p:nvPr/>
        </p:nvSpPr>
        <p:spPr>
          <a:xfrm>
            <a:off x="4788561" y="3882188"/>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60" name="Right Arrow 59"/>
          <p:cNvSpPr/>
          <p:nvPr/>
        </p:nvSpPr>
        <p:spPr>
          <a:xfrm>
            <a:off x="4804603" y="4271208"/>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61" name="Right Arrow 60"/>
          <p:cNvSpPr/>
          <p:nvPr/>
        </p:nvSpPr>
        <p:spPr>
          <a:xfrm>
            <a:off x="4804603" y="4636167"/>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62" name="Right Arrow 61"/>
          <p:cNvSpPr/>
          <p:nvPr/>
        </p:nvSpPr>
        <p:spPr>
          <a:xfrm>
            <a:off x="6986329" y="3557335"/>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63" name="Right Arrow 62"/>
          <p:cNvSpPr/>
          <p:nvPr/>
        </p:nvSpPr>
        <p:spPr>
          <a:xfrm>
            <a:off x="6986329" y="3866146"/>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64" name="Right Arrow 63"/>
          <p:cNvSpPr/>
          <p:nvPr/>
        </p:nvSpPr>
        <p:spPr>
          <a:xfrm>
            <a:off x="7002371" y="4255166"/>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65" name="Right Arrow 64"/>
          <p:cNvSpPr/>
          <p:nvPr/>
        </p:nvSpPr>
        <p:spPr>
          <a:xfrm>
            <a:off x="7002371" y="4620125"/>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66" name="Rectangle 65"/>
          <p:cNvSpPr/>
          <p:nvPr/>
        </p:nvSpPr>
        <p:spPr>
          <a:xfrm>
            <a:off x="1323468" y="2857497"/>
            <a:ext cx="1612232" cy="58954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tx1"/>
                </a:solidFill>
              </a:rPr>
              <a:t>ESP32</a:t>
            </a:r>
          </a:p>
        </p:txBody>
      </p:sp>
      <p:sp>
        <p:nvSpPr>
          <p:cNvPr id="67" name="Rectangle 66"/>
          <p:cNvSpPr/>
          <p:nvPr/>
        </p:nvSpPr>
        <p:spPr>
          <a:xfrm>
            <a:off x="3505195" y="2879558"/>
            <a:ext cx="1291390" cy="58954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BME280</a:t>
            </a:r>
          </a:p>
        </p:txBody>
      </p:sp>
      <p:sp>
        <p:nvSpPr>
          <p:cNvPr id="68" name="Rectangle 67"/>
          <p:cNvSpPr/>
          <p:nvPr/>
        </p:nvSpPr>
        <p:spPr>
          <a:xfrm>
            <a:off x="5342012" y="2887579"/>
            <a:ext cx="1628278" cy="58954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OLED DISP</a:t>
            </a:r>
          </a:p>
        </p:txBody>
      </p:sp>
      <p:sp>
        <p:nvSpPr>
          <p:cNvPr id="69" name="Rectangle 68"/>
          <p:cNvSpPr/>
          <p:nvPr/>
        </p:nvSpPr>
        <p:spPr>
          <a:xfrm>
            <a:off x="7571866" y="2879558"/>
            <a:ext cx="3858134" cy="58954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BOTLETICS ARDUINO SHIELD</a:t>
            </a:r>
          </a:p>
        </p:txBody>
      </p:sp>
      <p:sp>
        <p:nvSpPr>
          <p:cNvPr id="70" name="Right Arrow 69"/>
          <p:cNvSpPr/>
          <p:nvPr/>
        </p:nvSpPr>
        <p:spPr>
          <a:xfrm>
            <a:off x="2951742" y="6204282"/>
            <a:ext cx="4636168"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71" name="Right Arrow 70"/>
          <p:cNvSpPr/>
          <p:nvPr/>
        </p:nvSpPr>
        <p:spPr>
          <a:xfrm>
            <a:off x="2971792" y="5450303"/>
            <a:ext cx="4604083"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72" name="Right Arrow 71"/>
          <p:cNvSpPr/>
          <p:nvPr/>
        </p:nvSpPr>
        <p:spPr>
          <a:xfrm rot="10800000">
            <a:off x="2983820" y="5815258"/>
            <a:ext cx="4604083" cy="28876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73" name="Right Arrow 72"/>
          <p:cNvSpPr/>
          <p:nvPr/>
        </p:nvSpPr>
        <p:spPr>
          <a:xfrm>
            <a:off x="7204180" y="5077325"/>
            <a:ext cx="351645"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74" name="Right Arrow 73"/>
          <p:cNvSpPr/>
          <p:nvPr/>
        </p:nvSpPr>
        <p:spPr>
          <a:xfrm rot="5202826">
            <a:off x="7089460" y="4863354"/>
            <a:ext cx="29361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 name="TextBox 3"/>
          <p:cNvSpPr txBox="1"/>
          <p:nvPr/>
        </p:nvSpPr>
        <p:spPr>
          <a:xfrm>
            <a:off x="9071810" y="3625513"/>
            <a:ext cx="1933074" cy="584775"/>
          </a:xfrm>
          <a:prstGeom prst="rect">
            <a:avLst/>
          </a:prstGeom>
          <a:noFill/>
        </p:spPr>
        <p:txBody>
          <a:bodyPr wrap="square" rtlCol="0">
            <a:spAutoFit/>
          </a:bodyPr>
          <a:lstStyle/>
          <a:p>
            <a:r>
              <a:rPr lang="en-US" sz="3200" dirty="0" smtClean="0"/>
              <a:t>MCP9808</a:t>
            </a:r>
          </a:p>
        </p:txBody>
      </p:sp>
      <p:sp>
        <p:nvSpPr>
          <p:cNvPr id="5" name="Left-Right Arrow 4"/>
          <p:cNvSpPr/>
          <p:nvPr/>
        </p:nvSpPr>
        <p:spPr>
          <a:xfrm>
            <a:off x="8277726" y="3741894"/>
            <a:ext cx="794084" cy="376838"/>
          </a:xfrm>
          <a:prstGeom prst="leftRight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3900331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5902" y="24212"/>
            <a:ext cx="9995263" cy="1138842"/>
          </a:xfrm>
        </p:spPr>
        <p:txBody>
          <a:bodyPr/>
          <a:lstStyle/>
          <a:p>
            <a:pPr algn="ctr"/>
            <a:r>
              <a:rPr lang="en-US" dirty="0" err="1" smtClean="0"/>
              <a:t>Ambient_HUB</a:t>
            </a:r>
            <a:r>
              <a:rPr lang="en-US" dirty="0" smtClean="0"/>
              <a:t> Power Issue</a:t>
            </a:r>
            <a:endParaRPr lang="en-US" dirty="0"/>
          </a:p>
        </p:txBody>
      </p:sp>
      <p:sp>
        <p:nvSpPr>
          <p:cNvPr id="9" name="Content Placeholder 8"/>
          <p:cNvSpPr>
            <a:spLocks noGrp="1"/>
          </p:cNvSpPr>
          <p:nvPr>
            <p:ph idx="1"/>
          </p:nvPr>
        </p:nvSpPr>
        <p:spPr>
          <a:xfrm>
            <a:off x="581526" y="1251096"/>
            <a:ext cx="10515600" cy="5759490"/>
          </a:xfrm>
        </p:spPr>
        <p:txBody>
          <a:bodyPr/>
          <a:lstStyle/>
          <a:p>
            <a:r>
              <a:rPr lang="en-US" dirty="0" err="1" smtClean="0"/>
              <a:t>Botletics</a:t>
            </a:r>
            <a:r>
              <a:rPr lang="en-US" dirty="0" smtClean="0"/>
              <a:t> Power On/Off can get out of sync with ESP32</a:t>
            </a:r>
          </a:p>
          <a:p>
            <a:pPr lvl="1"/>
            <a:r>
              <a:rPr lang="en-US" dirty="0" smtClean="0"/>
              <a:t>Pulse width determines power state; 72ms pulse ON; 1.2 sec OFF</a:t>
            </a:r>
          </a:p>
          <a:p>
            <a:pPr lvl="1"/>
            <a:r>
              <a:rPr lang="en-US" dirty="0" smtClean="0"/>
              <a:t>Condo living comes with noisy electromagnetic effects</a:t>
            </a:r>
          </a:p>
          <a:p>
            <a:pPr lvl="1"/>
            <a:r>
              <a:rPr lang="en-US" dirty="0" smtClean="0"/>
              <a:t>Occasional </a:t>
            </a:r>
            <a:r>
              <a:rPr lang="en-US" dirty="0" err="1" smtClean="0"/>
              <a:t>hangup</a:t>
            </a:r>
            <a:r>
              <a:rPr lang="en-US" dirty="0" smtClean="0"/>
              <a:t> is cured by timer to reboot Hub</a:t>
            </a:r>
          </a:p>
          <a:p>
            <a:pPr lvl="1"/>
            <a:endParaRPr lang="en-US" dirty="0"/>
          </a:p>
        </p:txBody>
      </p:sp>
      <p:sp>
        <p:nvSpPr>
          <p:cNvPr id="7" name="Rectangle 6"/>
          <p:cNvSpPr/>
          <p:nvPr/>
        </p:nvSpPr>
        <p:spPr>
          <a:xfrm>
            <a:off x="1323468" y="3457071"/>
            <a:ext cx="1612232" cy="3136232"/>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2400" dirty="0" smtClean="0">
                <a:ln>
                  <a:solidFill>
                    <a:schemeClr val="tx1"/>
                  </a:solidFill>
                </a:ln>
                <a:solidFill>
                  <a:schemeClr val="tx1"/>
                </a:solidFill>
              </a:rPr>
              <a:t>D22(SCL)</a:t>
            </a:r>
          </a:p>
          <a:p>
            <a:pPr algn="r"/>
            <a:r>
              <a:rPr lang="en-US" sz="2400" dirty="0" smtClean="0">
                <a:ln>
                  <a:solidFill>
                    <a:schemeClr val="tx1"/>
                  </a:solidFill>
                </a:ln>
                <a:solidFill>
                  <a:schemeClr val="tx1"/>
                </a:solidFill>
              </a:rPr>
              <a:t>D21(SDA)</a:t>
            </a:r>
          </a:p>
          <a:p>
            <a:pPr algn="r"/>
            <a:r>
              <a:rPr lang="en-US" sz="2400" dirty="0" smtClean="0">
                <a:ln>
                  <a:solidFill>
                    <a:schemeClr val="tx1"/>
                  </a:solidFill>
                </a:ln>
                <a:solidFill>
                  <a:schemeClr val="tx1"/>
                </a:solidFill>
              </a:rPr>
              <a:t>GND</a:t>
            </a:r>
          </a:p>
          <a:p>
            <a:pPr algn="r"/>
            <a:r>
              <a:rPr lang="en-US" sz="2400" dirty="0" smtClean="0">
                <a:ln>
                  <a:solidFill>
                    <a:schemeClr val="tx1"/>
                  </a:solidFill>
                </a:ln>
                <a:solidFill>
                  <a:schemeClr val="tx1"/>
                </a:solidFill>
              </a:rPr>
              <a:t>3.3v</a:t>
            </a:r>
          </a:p>
          <a:p>
            <a:pPr algn="r"/>
            <a:endParaRPr lang="en-US" sz="2400" dirty="0" smtClean="0">
              <a:ln>
                <a:solidFill>
                  <a:schemeClr val="tx1"/>
                </a:solidFill>
              </a:ln>
              <a:solidFill>
                <a:schemeClr val="tx1"/>
              </a:solidFill>
            </a:endParaRPr>
          </a:p>
          <a:p>
            <a:pPr algn="r"/>
            <a:r>
              <a:rPr lang="en-US" sz="2400" dirty="0" smtClean="0">
                <a:ln>
                  <a:solidFill>
                    <a:schemeClr val="tx1"/>
                  </a:solidFill>
                </a:ln>
                <a:solidFill>
                  <a:schemeClr val="tx1"/>
                </a:solidFill>
              </a:rPr>
              <a:t>D16(Tx2)</a:t>
            </a:r>
          </a:p>
          <a:p>
            <a:pPr algn="r"/>
            <a:r>
              <a:rPr lang="en-US" sz="2400" dirty="0" smtClean="0">
                <a:ln>
                  <a:solidFill>
                    <a:schemeClr val="tx1"/>
                  </a:solidFill>
                </a:ln>
                <a:solidFill>
                  <a:schemeClr val="tx1"/>
                </a:solidFill>
              </a:rPr>
              <a:t>D17(RX2)</a:t>
            </a:r>
          </a:p>
          <a:p>
            <a:pPr algn="r"/>
            <a:r>
              <a:rPr lang="en-US" sz="2400" dirty="0" smtClean="0">
                <a:ln>
                  <a:solidFill>
                    <a:schemeClr val="tx1"/>
                  </a:solidFill>
                </a:ln>
                <a:solidFill>
                  <a:schemeClr val="tx1"/>
                </a:solidFill>
              </a:rPr>
              <a:t>D18</a:t>
            </a:r>
            <a:endParaRPr lang="en-US" sz="3200" dirty="0" smtClean="0">
              <a:ln>
                <a:solidFill>
                  <a:schemeClr val="tx1"/>
                </a:solidFill>
              </a:ln>
              <a:solidFill>
                <a:schemeClr val="tx1"/>
              </a:solidFill>
            </a:endParaRPr>
          </a:p>
        </p:txBody>
      </p:sp>
      <p:sp>
        <p:nvSpPr>
          <p:cNvPr id="10" name="Rectangle 9"/>
          <p:cNvSpPr/>
          <p:nvPr/>
        </p:nvSpPr>
        <p:spPr>
          <a:xfrm>
            <a:off x="7571868" y="3465094"/>
            <a:ext cx="1612232" cy="3136232"/>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ln>
                  <a:solidFill>
                    <a:schemeClr val="tx1"/>
                  </a:solidFill>
                </a:ln>
                <a:solidFill>
                  <a:schemeClr val="tx1"/>
                </a:solidFill>
              </a:rPr>
              <a:t>SCL</a:t>
            </a:r>
          </a:p>
          <a:p>
            <a:r>
              <a:rPr lang="en-US" sz="2400" dirty="0">
                <a:ln>
                  <a:solidFill>
                    <a:schemeClr val="tx1"/>
                  </a:solidFill>
                </a:ln>
                <a:solidFill>
                  <a:schemeClr val="tx1"/>
                </a:solidFill>
              </a:rPr>
              <a:t>SDA</a:t>
            </a:r>
          </a:p>
          <a:p>
            <a:r>
              <a:rPr lang="en-US" sz="2400" dirty="0">
                <a:ln>
                  <a:solidFill>
                    <a:schemeClr val="tx1"/>
                  </a:solidFill>
                </a:ln>
                <a:solidFill>
                  <a:schemeClr val="tx1"/>
                </a:solidFill>
              </a:rPr>
              <a:t>GND</a:t>
            </a:r>
          </a:p>
          <a:p>
            <a:r>
              <a:rPr lang="en-US" sz="2400" dirty="0" smtClean="0">
                <a:ln>
                  <a:solidFill>
                    <a:schemeClr val="tx1"/>
                  </a:solidFill>
                </a:ln>
                <a:solidFill>
                  <a:schemeClr val="tx1"/>
                </a:solidFill>
              </a:rPr>
              <a:t>5V</a:t>
            </a:r>
          </a:p>
          <a:p>
            <a:r>
              <a:rPr lang="en-US" sz="2400" dirty="0" smtClean="0">
                <a:ln>
                  <a:solidFill>
                    <a:schemeClr val="tx1"/>
                  </a:solidFill>
                </a:ln>
                <a:solidFill>
                  <a:schemeClr val="tx1"/>
                </a:solidFill>
              </a:rPr>
              <a:t>VBAT</a:t>
            </a:r>
          </a:p>
          <a:p>
            <a:r>
              <a:rPr lang="en-US" sz="2400" dirty="0" smtClean="0">
                <a:ln>
                  <a:solidFill>
                    <a:schemeClr val="tx1"/>
                  </a:solidFill>
                </a:ln>
                <a:solidFill>
                  <a:schemeClr val="tx1"/>
                </a:solidFill>
              </a:rPr>
              <a:t>11 (RX2)</a:t>
            </a:r>
          </a:p>
          <a:p>
            <a:r>
              <a:rPr lang="en-US" sz="2400" dirty="0" smtClean="0">
                <a:ln>
                  <a:solidFill>
                    <a:schemeClr val="tx1"/>
                  </a:solidFill>
                </a:ln>
                <a:solidFill>
                  <a:schemeClr val="tx1"/>
                </a:solidFill>
              </a:rPr>
              <a:t>10 (TX2)</a:t>
            </a:r>
          </a:p>
          <a:p>
            <a:r>
              <a:rPr lang="en-US" sz="2400" dirty="0" smtClean="0">
                <a:ln>
                  <a:solidFill>
                    <a:schemeClr val="tx1"/>
                  </a:solidFill>
                </a:ln>
                <a:solidFill>
                  <a:schemeClr val="tx1"/>
                </a:solidFill>
              </a:rPr>
              <a:t>7 (</a:t>
            </a:r>
            <a:r>
              <a:rPr lang="en-US" sz="2400" dirty="0" err="1" smtClean="0">
                <a:ln>
                  <a:solidFill>
                    <a:schemeClr val="tx1"/>
                  </a:solidFill>
                </a:ln>
                <a:solidFill>
                  <a:schemeClr val="tx1"/>
                </a:solidFill>
              </a:rPr>
              <a:t>Pwr</a:t>
            </a:r>
            <a:r>
              <a:rPr lang="en-US" sz="2400" dirty="0" smtClean="0">
                <a:ln>
                  <a:solidFill>
                    <a:schemeClr val="tx1"/>
                  </a:solidFill>
                </a:ln>
                <a:solidFill>
                  <a:schemeClr val="tx1"/>
                </a:solidFill>
              </a:rPr>
              <a:t>)</a:t>
            </a:r>
            <a:endParaRPr lang="en-US" sz="2400" dirty="0">
              <a:ln>
                <a:solidFill>
                  <a:schemeClr val="tx1"/>
                </a:solidFill>
              </a:ln>
              <a:solidFill>
                <a:schemeClr val="tx1"/>
              </a:solidFill>
            </a:endParaRPr>
          </a:p>
        </p:txBody>
      </p:sp>
      <p:sp>
        <p:nvSpPr>
          <p:cNvPr id="11" name="Right Arrow 10"/>
          <p:cNvSpPr/>
          <p:nvPr/>
        </p:nvSpPr>
        <p:spPr>
          <a:xfrm>
            <a:off x="2935700" y="3625513"/>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3" name="Rectangle 12"/>
          <p:cNvSpPr/>
          <p:nvPr/>
        </p:nvSpPr>
        <p:spPr>
          <a:xfrm>
            <a:off x="3505192" y="3477126"/>
            <a:ext cx="1283369" cy="158014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SCL</a:t>
            </a:r>
          </a:p>
          <a:p>
            <a:pPr algn="ctr"/>
            <a:r>
              <a:rPr lang="en-US" sz="2400" dirty="0" smtClean="0">
                <a:ln>
                  <a:solidFill>
                    <a:schemeClr val="tx1"/>
                  </a:solidFill>
                </a:ln>
                <a:solidFill>
                  <a:schemeClr val="tx1"/>
                </a:solidFill>
              </a:rPr>
              <a:t>SDA</a:t>
            </a:r>
          </a:p>
          <a:p>
            <a:pPr algn="ctr"/>
            <a:r>
              <a:rPr lang="en-US" sz="2400" dirty="0" smtClean="0">
                <a:ln>
                  <a:solidFill>
                    <a:schemeClr val="tx1"/>
                  </a:solidFill>
                </a:ln>
                <a:solidFill>
                  <a:schemeClr val="tx1"/>
                </a:solidFill>
              </a:rPr>
              <a:t>GND</a:t>
            </a:r>
          </a:p>
          <a:p>
            <a:pPr algn="ctr"/>
            <a:r>
              <a:rPr lang="en-US" sz="2400" dirty="0" err="1" smtClean="0">
                <a:ln>
                  <a:solidFill>
                    <a:schemeClr val="tx1"/>
                  </a:solidFill>
                </a:ln>
                <a:solidFill>
                  <a:schemeClr val="tx1"/>
                </a:solidFill>
              </a:rPr>
              <a:t>Vcc</a:t>
            </a:r>
            <a:endParaRPr lang="en-US" sz="2400" dirty="0" smtClean="0">
              <a:ln>
                <a:solidFill>
                  <a:schemeClr val="tx1"/>
                </a:solidFill>
              </a:ln>
              <a:solidFill>
                <a:schemeClr val="tx1"/>
              </a:solidFill>
            </a:endParaRPr>
          </a:p>
        </p:txBody>
      </p:sp>
      <p:sp>
        <p:nvSpPr>
          <p:cNvPr id="14" name="Right Arrow 13"/>
          <p:cNvSpPr/>
          <p:nvPr/>
        </p:nvSpPr>
        <p:spPr>
          <a:xfrm>
            <a:off x="2935700" y="3934324"/>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5" name="Right Arrow 14"/>
          <p:cNvSpPr/>
          <p:nvPr/>
        </p:nvSpPr>
        <p:spPr>
          <a:xfrm>
            <a:off x="2951742" y="4331367"/>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6" name="Right Arrow 15"/>
          <p:cNvSpPr/>
          <p:nvPr/>
        </p:nvSpPr>
        <p:spPr>
          <a:xfrm>
            <a:off x="2951742" y="4696326"/>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7" name="Right Arrow 16"/>
          <p:cNvSpPr/>
          <p:nvPr/>
        </p:nvSpPr>
        <p:spPr>
          <a:xfrm>
            <a:off x="4788561" y="3573377"/>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8" name="Rectangle 17"/>
          <p:cNvSpPr/>
          <p:nvPr/>
        </p:nvSpPr>
        <p:spPr>
          <a:xfrm>
            <a:off x="5342012" y="3477126"/>
            <a:ext cx="1628278" cy="1580148"/>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smtClean="0">
                <a:ln>
                  <a:solidFill>
                    <a:schemeClr val="tx1"/>
                  </a:solidFill>
                </a:ln>
                <a:solidFill>
                  <a:schemeClr val="tx1"/>
                </a:solidFill>
              </a:rPr>
              <a:t>SCL</a:t>
            </a:r>
          </a:p>
          <a:p>
            <a:r>
              <a:rPr lang="en-US" sz="2400" dirty="0" smtClean="0">
                <a:ln>
                  <a:solidFill>
                    <a:schemeClr val="tx1"/>
                  </a:solidFill>
                </a:ln>
                <a:solidFill>
                  <a:schemeClr val="tx1"/>
                </a:solidFill>
              </a:rPr>
              <a:t>SDA</a:t>
            </a:r>
          </a:p>
          <a:p>
            <a:r>
              <a:rPr lang="en-US" sz="2400" dirty="0" smtClean="0">
                <a:ln>
                  <a:solidFill>
                    <a:schemeClr val="tx1"/>
                  </a:solidFill>
                </a:ln>
                <a:solidFill>
                  <a:schemeClr val="tx1"/>
                </a:solidFill>
              </a:rPr>
              <a:t>GND</a:t>
            </a:r>
          </a:p>
          <a:p>
            <a:r>
              <a:rPr lang="en-US" sz="2400" dirty="0" err="1" smtClean="0">
                <a:ln>
                  <a:solidFill>
                    <a:schemeClr val="tx1"/>
                  </a:solidFill>
                </a:ln>
                <a:solidFill>
                  <a:schemeClr val="tx1"/>
                </a:solidFill>
              </a:rPr>
              <a:t>Vcc</a:t>
            </a:r>
            <a:endParaRPr lang="en-US" sz="2400" dirty="0" smtClean="0">
              <a:ln>
                <a:solidFill>
                  <a:schemeClr val="tx1"/>
                </a:solidFill>
              </a:ln>
              <a:solidFill>
                <a:schemeClr val="tx1"/>
              </a:solidFill>
            </a:endParaRPr>
          </a:p>
        </p:txBody>
      </p:sp>
      <p:sp>
        <p:nvSpPr>
          <p:cNvPr id="19" name="Right Arrow 18"/>
          <p:cNvSpPr/>
          <p:nvPr/>
        </p:nvSpPr>
        <p:spPr>
          <a:xfrm>
            <a:off x="4788561" y="3882188"/>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0" name="Right Arrow 19"/>
          <p:cNvSpPr/>
          <p:nvPr/>
        </p:nvSpPr>
        <p:spPr>
          <a:xfrm>
            <a:off x="4804603" y="4271208"/>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1" name="Right Arrow 20"/>
          <p:cNvSpPr/>
          <p:nvPr/>
        </p:nvSpPr>
        <p:spPr>
          <a:xfrm>
            <a:off x="4804603" y="4636167"/>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2" name="Right Arrow 21"/>
          <p:cNvSpPr/>
          <p:nvPr/>
        </p:nvSpPr>
        <p:spPr>
          <a:xfrm>
            <a:off x="6986329" y="3557335"/>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3" name="Right Arrow 22"/>
          <p:cNvSpPr/>
          <p:nvPr/>
        </p:nvSpPr>
        <p:spPr>
          <a:xfrm>
            <a:off x="6986329" y="3866146"/>
            <a:ext cx="55345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4" name="Right Arrow 23"/>
          <p:cNvSpPr/>
          <p:nvPr/>
        </p:nvSpPr>
        <p:spPr>
          <a:xfrm>
            <a:off x="7002371" y="4255166"/>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5" name="Right Arrow 24"/>
          <p:cNvSpPr/>
          <p:nvPr/>
        </p:nvSpPr>
        <p:spPr>
          <a:xfrm>
            <a:off x="7002371" y="4620125"/>
            <a:ext cx="537409"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6" name="Rectangle 25"/>
          <p:cNvSpPr/>
          <p:nvPr/>
        </p:nvSpPr>
        <p:spPr>
          <a:xfrm>
            <a:off x="1323468" y="2857497"/>
            <a:ext cx="1612232" cy="58954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tx1"/>
                </a:solidFill>
              </a:rPr>
              <a:t>ESP32</a:t>
            </a:r>
          </a:p>
        </p:txBody>
      </p:sp>
      <p:sp>
        <p:nvSpPr>
          <p:cNvPr id="27" name="Rectangle 26"/>
          <p:cNvSpPr/>
          <p:nvPr/>
        </p:nvSpPr>
        <p:spPr>
          <a:xfrm>
            <a:off x="3505195" y="2879558"/>
            <a:ext cx="1291390" cy="58954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BME280</a:t>
            </a:r>
          </a:p>
        </p:txBody>
      </p:sp>
      <p:sp>
        <p:nvSpPr>
          <p:cNvPr id="28" name="Rectangle 27"/>
          <p:cNvSpPr/>
          <p:nvPr/>
        </p:nvSpPr>
        <p:spPr>
          <a:xfrm>
            <a:off x="5342012" y="2887579"/>
            <a:ext cx="1628278" cy="58954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OLED DISP</a:t>
            </a:r>
          </a:p>
        </p:txBody>
      </p:sp>
      <p:sp>
        <p:nvSpPr>
          <p:cNvPr id="29" name="Rectangle 28"/>
          <p:cNvSpPr/>
          <p:nvPr/>
        </p:nvSpPr>
        <p:spPr>
          <a:xfrm>
            <a:off x="7571867" y="2879558"/>
            <a:ext cx="1612233" cy="589547"/>
          </a:xfrm>
          <a:prstGeom prst="rect">
            <a:avLst/>
          </a:prstGeom>
          <a:solidFill>
            <a:schemeClr val="accent1">
              <a:lumMod val="40000"/>
              <a:lumOff val="60000"/>
              <a:alpha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a:solidFill>
                    <a:schemeClr val="tx1"/>
                  </a:solidFill>
                </a:ln>
                <a:solidFill>
                  <a:schemeClr val="tx1"/>
                </a:solidFill>
              </a:rPr>
              <a:t>BOTLETICS</a:t>
            </a:r>
          </a:p>
        </p:txBody>
      </p:sp>
      <p:sp>
        <p:nvSpPr>
          <p:cNvPr id="30" name="Right Arrow 29"/>
          <p:cNvSpPr/>
          <p:nvPr/>
        </p:nvSpPr>
        <p:spPr>
          <a:xfrm>
            <a:off x="2951742" y="6204282"/>
            <a:ext cx="4636168"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2" name="Right Arrow 31"/>
          <p:cNvSpPr/>
          <p:nvPr/>
        </p:nvSpPr>
        <p:spPr>
          <a:xfrm>
            <a:off x="2971792" y="5450303"/>
            <a:ext cx="4604083"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3" name="Right Arrow 32"/>
          <p:cNvSpPr/>
          <p:nvPr/>
        </p:nvSpPr>
        <p:spPr>
          <a:xfrm rot="10800000">
            <a:off x="2983820" y="5815258"/>
            <a:ext cx="4604083" cy="28876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1" name="Right Arrow 30"/>
          <p:cNvSpPr/>
          <p:nvPr/>
        </p:nvSpPr>
        <p:spPr>
          <a:xfrm>
            <a:off x="7204180" y="5077325"/>
            <a:ext cx="351645"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4" name="Right Arrow 33"/>
          <p:cNvSpPr/>
          <p:nvPr/>
        </p:nvSpPr>
        <p:spPr>
          <a:xfrm rot="5202826">
            <a:off x="7089460" y="4863354"/>
            <a:ext cx="293611" cy="304800"/>
          </a:xfrm>
          <a:prstGeom prst="rightArrow">
            <a:avLst/>
          </a:prstGeom>
          <a:solidFill>
            <a:schemeClr val="tx1">
              <a:alpha val="65000"/>
            </a:schemeClr>
          </a:solidFill>
          <a:ln w="28575">
            <a:solidFill>
              <a:srgbClr val="FDC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322580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01" y="24211"/>
            <a:ext cx="10735093" cy="1325563"/>
          </a:xfrm>
        </p:spPr>
        <p:txBody>
          <a:bodyPr/>
          <a:lstStyle/>
          <a:p>
            <a:pPr algn="ctr"/>
            <a:r>
              <a:rPr lang="en-US" dirty="0" smtClean="0"/>
              <a:t>The Problem – Remote Monitoring</a:t>
            </a:r>
            <a:endParaRPr lang="en-US" dirty="0"/>
          </a:p>
        </p:txBody>
      </p:sp>
      <p:sp>
        <p:nvSpPr>
          <p:cNvPr id="3" name="Content Placeholder 2"/>
          <p:cNvSpPr>
            <a:spLocks noGrp="1"/>
          </p:cNvSpPr>
          <p:nvPr>
            <p:ph idx="1"/>
          </p:nvPr>
        </p:nvSpPr>
        <p:spPr>
          <a:xfrm>
            <a:off x="416536" y="1327868"/>
            <a:ext cx="11136709" cy="4905954"/>
          </a:xfrm>
        </p:spPr>
        <p:txBody>
          <a:bodyPr/>
          <a:lstStyle/>
          <a:p>
            <a:r>
              <a:rPr lang="en-US" sz="3200" dirty="0" smtClean="0"/>
              <a:t>Snowbird Concerns </a:t>
            </a:r>
          </a:p>
          <a:p>
            <a:pPr lvl="1"/>
            <a:r>
              <a:rPr lang="en-US" sz="3200" dirty="0" smtClean="0"/>
              <a:t>Failed furnace or A/C, flooding, doors, lights</a:t>
            </a:r>
          </a:p>
          <a:p>
            <a:endParaRPr lang="en-US" sz="3200" dirty="0"/>
          </a:p>
          <a:p>
            <a:r>
              <a:rPr lang="en-US" sz="3200" dirty="0" smtClean="0"/>
              <a:t>Possible Solutions</a:t>
            </a:r>
          </a:p>
          <a:p>
            <a:pPr lvl="1"/>
            <a:r>
              <a:rPr lang="en-US" sz="3200" dirty="0" smtClean="0"/>
              <a:t>Honeywell Winter Watchman $0 / month</a:t>
            </a:r>
          </a:p>
          <a:p>
            <a:pPr lvl="1"/>
            <a:r>
              <a:rPr lang="en-US" sz="3200" dirty="0" err="1"/>
              <a:t>Wifi</a:t>
            </a:r>
            <a:r>
              <a:rPr lang="en-US" sz="3200" dirty="0"/>
              <a:t> router, cameras, thermometers, etc. $80 / </a:t>
            </a:r>
            <a:r>
              <a:rPr lang="en-US" sz="3200" dirty="0" smtClean="0"/>
              <a:t>month</a:t>
            </a:r>
          </a:p>
          <a:p>
            <a:pPr lvl="1"/>
            <a:r>
              <a:rPr lang="en-US" sz="3200" dirty="0" smtClean="0"/>
              <a:t>Security monitored </a:t>
            </a:r>
            <a:r>
              <a:rPr lang="en-US" sz="3200" dirty="0"/>
              <a:t>s</a:t>
            </a:r>
            <a:r>
              <a:rPr lang="en-US" sz="3200" dirty="0" smtClean="0"/>
              <a:t>ervices $50 / </a:t>
            </a:r>
            <a:r>
              <a:rPr lang="en-US" sz="3200" dirty="0"/>
              <a:t>month + $80 / month</a:t>
            </a:r>
            <a:endParaRPr lang="en-US" sz="3200" dirty="0" smtClean="0"/>
          </a:p>
          <a:p>
            <a:pPr lvl="1"/>
            <a:r>
              <a:rPr lang="en-US" sz="3200" dirty="0" smtClean="0"/>
              <a:t>Human </a:t>
            </a:r>
            <a:r>
              <a:rPr lang="en-US" sz="3200" dirty="0" err="1" smtClean="0"/>
              <a:t>homewatch</a:t>
            </a:r>
            <a:r>
              <a:rPr lang="en-US" sz="3200" dirty="0" smtClean="0"/>
              <a:t> service $50 - $100/ month</a:t>
            </a:r>
          </a:p>
          <a:p>
            <a:pPr lvl="1"/>
            <a:r>
              <a:rPr lang="en-US" sz="3200" dirty="0" err="1" smtClean="0"/>
              <a:t>IoT</a:t>
            </a:r>
            <a:r>
              <a:rPr lang="en-US" sz="3200" dirty="0" smtClean="0"/>
              <a:t> cellular sensors &lt; $2 /month for 1 </a:t>
            </a:r>
            <a:r>
              <a:rPr lang="en-US" sz="3200" dirty="0" err="1" smtClean="0"/>
              <a:t>MByte</a:t>
            </a:r>
            <a:endParaRPr lang="en-US" sz="3200" dirty="0" smtClean="0"/>
          </a:p>
          <a:p>
            <a:pPr lvl="1"/>
            <a:endParaRPr lang="en-US" sz="3200" dirty="0" smtClean="0"/>
          </a:p>
          <a:p>
            <a:endParaRPr lang="en-US" sz="3200" dirty="0"/>
          </a:p>
          <a:p>
            <a:pPr marL="0" indent="0">
              <a:buNone/>
            </a:pPr>
            <a:endParaRPr lang="en-US" sz="3200" dirty="0"/>
          </a:p>
          <a:p>
            <a:pPr marL="0" indent="0">
              <a:buNone/>
            </a:pPr>
            <a:endParaRPr lang="en-US" sz="3200" dirty="0" smtClean="0"/>
          </a:p>
          <a:p>
            <a:pPr marL="457200" lvl="1" indent="0">
              <a:buNone/>
            </a:pPr>
            <a:endParaRPr lang="en-US" sz="3200" dirty="0" smtClean="0"/>
          </a:p>
          <a:p>
            <a:pPr marL="457200" lvl="1" indent="0">
              <a:buNone/>
            </a:pPr>
            <a:r>
              <a:rPr lang="en-US" sz="3200" dirty="0"/>
              <a:t>	</a:t>
            </a:r>
            <a:r>
              <a:rPr lang="en-US" sz="3200" dirty="0" smtClean="0"/>
              <a:t>		</a:t>
            </a:r>
          </a:p>
          <a:p>
            <a:pPr lvl="1"/>
            <a:endParaRPr lang="en-US" sz="3200" dirty="0"/>
          </a:p>
          <a:p>
            <a:endParaRPr lang="en-US" sz="3200" dirty="0"/>
          </a:p>
        </p:txBody>
      </p:sp>
    </p:spTree>
    <p:extLst>
      <p:ext uri="{BB962C8B-B14F-4D97-AF65-F5344CB8AC3E}">
        <p14:creationId xmlns:p14="http://schemas.microsoft.com/office/powerpoint/2010/main" val="4034688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334" y="95140"/>
            <a:ext cx="10028509" cy="811240"/>
          </a:xfrm>
        </p:spPr>
        <p:txBody>
          <a:bodyPr/>
          <a:lstStyle/>
          <a:p>
            <a:pPr algn="ctr"/>
            <a:r>
              <a:rPr lang="en-US" dirty="0" smtClean="0"/>
              <a:t>Hub Progression</a:t>
            </a:r>
            <a:endParaRPr lang="en-US" dirty="0"/>
          </a:p>
        </p:txBody>
      </p:sp>
      <p:sp>
        <p:nvSpPr>
          <p:cNvPr id="8" name="Text Placeholder 7"/>
          <p:cNvSpPr>
            <a:spLocks noGrp="1"/>
          </p:cNvSpPr>
          <p:nvPr>
            <p:ph type="body" idx="1"/>
          </p:nvPr>
        </p:nvSpPr>
        <p:spPr>
          <a:xfrm>
            <a:off x="903957" y="938463"/>
            <a:ext cx="2504991" cy="489284"/>
          </a:xfrm>
        </p:spPr>
        <p:txBody>
          <a:bodyPr/>
          <a:lstStyle/>
          <a:p>
            <a:r>
              <a:rPr lang="en-US" dirty="0" smtClean="0">
                <a:solidFill>
                  <a:srgbClr val="FDCF4D"/>
                </a:solidFill>
              </a:rPr>
              <a:t>Oct 2020 Maine</a:t>
            </a:r>
            <a:endParaRPr lang="en-US" dirty="0">
              <a:solidFill>
                <a:srgbClr val="FDCF4D"/>
              </a:solidFill>
            </a:endParaRPr>
          </a:p>
        </p:txBody>
      </p:sp>
      <p:pic>
        <p:nvPicPr>
          <p:cNvPr id="12" name="Content Placehold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rot="10800000">
            <a:off x="288757" y="1511960"/>
            <a:ext cx="3387307" cy="2519470"/>
          </a:xfrm>
        </p:spPr>
      </p:pic>
      <p:sp>
        <p:nvSpPr>
          <p:cNvPr id="10" name="Text Placeholder 9"/>
          <p:cNvSpPr>
            <a:spLocks noGrp="1"/>
          </p:cNvSpPr>
          <p:nvPr>
            <p:ph type="body" sz="quarter" idx="3"/>
          </p:nvPr>
        </p:nvSpPr>
        <p:spPr>
          <a:xfrm>
            <a:off x="3936857" y="1263315"/>
            <a:ext cx="3144253" cy="489284"/>
          </a:xfrm>
        </p:spPr>
        <p:txBody>
          <a:bodyPr/>
          <a:lstStyle/>
          <a:p>
            <a:r>
              <a:rPr lang="en-US" dirty="0" smtClean="0">
                <a:solidFill>
                  <a:srgbClr val="FDCF4D"/>
                </a:solidFill>
              </a:rPr>
              <a:t>May 2021 Florida                  4.5x3.5x2”</a:t>
            </a:r>
            <a:endParaRPr lang="en-US" dirty="0">
              <a:solidFill>
                <a:srgbClr val="FDCF4D"/>
              </a:solidFill>
            </a:endParaRPr>
          </a:p>
        </p:txBody>
      </p:sp>
      <p:pic>
        <p:nvPicPr>
          <p:cNvPr id="13" name="Content Placeholder 1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3862136" y="1680988"/>
            <a:ext cx="3617495" cy="2350442"/>
          </a:xfrm>
        </p:spPr>
      </p:pic>
      <p:sp>
        <p:nvSpPr>
          <p:cNvPr id="15" name="Text Placeholder 9"/>
          <p:cNvSpPr txBox="1">
            <a:spLocks/>
          </p:cNvSpPr>
          <p:nvPr/>
        </p:nvSpPr>
        <p:spPr bwMode="auto">
          <a:xfrm>
            <a:off x="8309810" y="1267318"/>
            <a:ext cx="3641557" cy="48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2400" b="1"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2000" b="1"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800" b="1"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smtClean="0">
                <a:solidFill>
                  <a:srgbClr val="FDCF4D"/>
                </a:solidFill>
              </a:rPr>
              <a:t>Oct 2021  Maine 4x2.7x1.5”</a:t>
            </a:r>
            <a:endParaRPr lang="en-US" dirty="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2611" y="1756602"/>
            <a:ext cx="3497177" cy="2274828"/>
          </a:xfrm>
          <a:prstGeom prst="rect">
            <a:avLst/>
          </a:prstGeom>
        </p:spPr>
      </p:pic>
      <p:sp>
        <p:nvSpPr>
          <p:cNvPr id="2" name="TextBox 1"/>
          <p:cNvSpPr txBox="1"/>
          <p:nvPr/>
        </p:nvSpPr>
        <p:spPr>
          <a:xfrm>
            <a:off x="72189" y="4031430"/>
            <a:ext cx="4154906" cy="3046988"/>
          </a:xfrm>
          <a:prstGeom prst="rect">
            <a:avLst/>
          </a:prstGeom>
          <a:noFill/>
        </p:spPr>
        <p:txBody>
          <a:bodyPr wrap="square" rtlCol="0">
            <a:spAutoFit/>
          </a:bodyPr>
          <a:lstStyle/>
          <a:p>
            <a:r>
              <a:rPr lang="en-US" sz="2400" dirty="0" smtClean="0">
                <a:solidFill>
                  <a:schemeClr val="bg1"/>
                </a:solidFill>
              </a:rPr>
              <a:t>Breadboard</a:t>
            </a:r>
          </a:p>
          <a:p>
            <a:r>
              <a:rPr lang="en-US" sz="2400" dirty="0" err="1">
                <a:solidFill>
                  <a:schemeClr val="bg1"/>
                </a:solidFill>
              </a:rPr>
              <a:t>Botletics</a:t>
            </a:r>
            <a:r>
              <a:rPr lang="en-US" sz="2400" dirty="0">
                <a:solidFill>
                  <a:schemeClr val="bg1"/>
                </a:solidFill>
              </a:rPr>
              <a:t> powered separately</a:t>
            </a:r>
          </a:p>
          <a:p>
            <a:r>
              <a:rPr lang="en-US" sz="2400" dirty="0" smtClean="0">
                <a:solidFill>
                  <a:schemeClr val="bg1"/>
                </a:solidFill>
              </a:rPr>
              <a:t>DHT11 temp sensor</a:t>
            </a:r>
          </a:p>
          <a:p>
            <a:r>
              <a:rPr lang="en-US" sz="2400" dirty="0" smtClean="0">
                <a:solidFill>
                  <a:schemeClr val="bg1"/>
                </a:solidFill>
              </a:rPr>
              <a:t>OLED display</a:t>
            </a:r>
          </a:p>
          <a:p>
            <a:r>
              <a:rPr lang="en-US" sz="2400" dirty="0" smtClean="0">
                <a:solidFill>
                  <a:schemeClr val="bg1"/>
                </a:solidFill>
              </a:rPr>
              <a:t>Alert Mode</a:t>
            </a:r>
            <a:endParaRPr lang="en-US" sz="2400" dirty="0">
              <a:solidFill>
                <a:schemeClr val="bg1"/>
              </a:solidFill>
            </a:endParaRPr>
          </a:p>
          <a:p>
            <a:r>
              <a:rPr lang="en-US" sz="2400" dirty="0">
                <a:solidFill>
                  <a:schemeClr val="bg1"/>
                </a:solidFill>
              </a:rPr>
              <a:t>Optical </a:t>
            </a:r>
            <a:r>
              <a:rPr lang="en-US" sz="2400" dirty="0" smtClean="0">
                <a:solidFill>
                  <a:schemeClr val="bg1"/>
                </a:solidFill>
              </a:rPr>
              <a:t>sensor</a:t>
            </a:r>
          </a:p>
          <a:p>
            <a:r>
              <a:rPr lang="en-US" sz="2400" dirty="0" smtClean="0">
                <a:solidFill>
                  <a:schemeClr val="bg1"/>
                </a:solidFill>
              </a:rPr>
              <a:t>Double wired</a:t>
            </a:r>
            <a:endParaRPr lang="en-US" sz="2400" dirty="0">
              <a:solidFill>
                <a:schemeClr val="bg1"/>
              </a:solidFill>
            </a:endParaRPr>
          </a:p>
          <a:p>
            <a:endParaRPr lang="en-US" sz="2400" dirty="0" smtClean="0">
              <a:solidFill>
                <a:schemeClr val="bg1"/>
              </a:solidFill>
            </a:endParaRPr>
          </a:p>
        </p:txBody>
      </p:sp>
      <p:sp>
        <p:nvSpPr>
          <p:cNvPr id="22" name="TextBox 21"/>
          <p:cNvSpPr txBox="1"/>
          <p:nvPr/>
        </p:nvSpPr>
        <p:spPr>
          <a:xfrm>
            <a:off x="3705726" y="4058070"/>
            <a:ext cx="4018548" cy="1938992"/>
          </a:xfrm>
          <a:prstGeom prst="rect">
            <a:avLst/>
          </a:prstGeom>
          <a:noFill/>
        </p:spPr>
        <p:txBody>
          <a:bodyPr wrap="square" rtlCol="0">
            <a:spAutoFit/>
          </a:bodyPr>
          <a:lstStyle/>
          <a:p>
            <a:r>
              <a:rPr lang="en-US" sz="2400" dirty="0" err="1" smtClean="0">
                <a:solidFill>
                  <a:schemeClr val="bg1"/>
                </a:solidFill>
              </a:rPr>
              <a:t>ElectroCookie</a:t>
            </a:r>
            <a:r>
              <a:rPr lang="en-US" sz="2400" dirty="0" smtClean="0">
                <a:solidFill>
                  <a:schemeClr val="bg1"/>
                </a:solidFill>
              </a:rPr>
              <a:t> PCB shield</a:t>
            </a:r>
          </a:p>
          <a:p>
            <a:r>
              <a:rPr lang="en-US" sz="2400" dirty="0" err="1" smtClean="0">
                <a:solidFill>
                  <a:schemeClr val="bg1"/>
                </a:solidFill>
              </a:rPr>
              <a:t>Botletics</a:t>
            </a:r>
            <a:r>
              <a:rPr lang="en-US" sz="2400" dirty="0" smtClean="0">
                <a:solidFill>
                  <a:schemeClr val="bg1"/>
                </a:solidFill>
              </a:rPr>
              <a:t> powered separately</a:t>
            </a:r>
            <a:endParaRPr lang="en-US" sz="2400" dirty="0">
              <a:solidFill>
                <a:schemeClr val="bg1"/>
              </a:solidFill>
            </a:endParaRPr>
          </a:p>
          <a:p>
            <a:r>
              <a:rPr lang="en-US" sz="2400" dirty="0" smtClean="0">
                <a:solidFill>
                  <a:schemeClr val="bg1"/>
                </a:solidFill>
              </a:rPr>
              <a:t>External BME280 temp sensor</a:t>
            </a:r>
          </a:p>
          <a:p>
            <a:r>
              <a:rPr lang="en-US" sz="2400" dirty="0" smtClean="0">
                <a:solidFill>
                  <a:schemeClr val="bg1"/>
                </a:solidFill>
              </a:rPr>
              <a:t>OLED display</a:t>
            </a:r>
          </a:p>
          <a:p>
            <a:r>
              <a:rPr lang="en-US" sz="2400" dirty="0" smtClean="0">
                <a:solidFill>
                  <a:schemeClr val="bg1"/>
                </a:solidFill>
              </a:rPr>
              <a:t>Alert Mode</a:t>
            </a:r>
          </a:p>
        </p:txBody>
      </p:sp>
      <p:sp>
        <p:nvSpPr>
          <p:cNvPr id="23" name="TextBox 22"/>
          <p:cNvSpPr txBox="1"/>
          <p:nvPr/>
        </p:nvSpPr>
        <p:spPr>
          <a:xfrm>
            <a:off x="7852611" y="4031430"/>
            <a:ext cx="4160919" cy="2308324"/>
          </a:xfrm>
          <a:prstGeom prst="rect">
            <a:avLst/>
          </a:prstGeom>
          <a:noFill/>
        </p:spPr>
        <p:txBody>
          <a:bodyPr wrap="square" rtlCol="0">
            <a:spAutoFit/>
          </a:bodyPr>
          <a:lstStyle/>
          <a:p>
            <a:r>
              <a:rPr lang="en-US" sz="2400" dirty="0" smtClean="0">
                <a:solidFill>
                  <a:schemeClr val="bg1"/>
                </a:solidFill>
              </a:rPr>
              <a:t>Arduino PCB shield</a:t>
            </a:r>
          </a:p>
          <a:p>
            <a:r>
              <a:rPr lang="en-US" sz="2400" dirty="0" err="1" smtClean="0">
                <a:solidFill>
                  <a:schemeClr val="bg1"/>
                </a:solidFill>
              </a:rPr>
              <a:t>Botletics</a:t>
            </a:r>
            <a:r>
              <a:rPr lang="en-US" sz="2400" dirty="0" smtClean="0">
                <a:solidFill>
                  <a:schemeClr val="bg1"/>
                </a:solidFill>
              </a:rPr>
              <a:t> powered by ESP32</a:t>
            </a:r>
            <a:endParaRPr lang="en-US" sz="2400" dirty="0">
              <a:solidFill>
                <a:schemeClr val="bg1"/>
              </a:solidFill>
            </a:endParaRPr>
          </a:p>
          <a:p>
            <a:r>
              <a:rPr lang="en-US" sz="2400" dirty="0" smtClean="0">
                <a:solidFill>
                  <a:schemeClr val="bg1"/>
                </a:solidFill>
              </a:rPr>
              <a:t>Internal BME280 temp sensor </a:t>
            </a:r>
          </a:p>
          <a:p>
            <a:r>
              <a:rPr lang="en-US" sz="2400" dirty="0" smtClean="0">
                <a:solidFill>
                  <a:schemeClr val="bg1"/>
                </a:solidFill>
              </a:rPr>
              <a:t>OLED display</a:t>
            </a:r>
            <a:endParaRPr lang="en-US" sz="2400" dirty="0">
              <a:solidFill>
                <a:schemeClr val="bg1"/>
              </a:solidFill>
            </a:endParaRPr>
          </a:p>
          <a:p>
            <a:r>
              <a:rPr lang="en-US" sz="2400" dirty="0" smtClean="0">
                <a:solidFill>
                  <a:schemeClr val="bg1"/>
                </a:solidFill>
              </a:rPr>
              <a:t>Snooze Mode</a:t>
            </a:r>
            <a:endParaRPr lang="en-US" sz="2400" dirty="0">
              <a:solidFill>
                <a:schemeClr val="bg1"/>
              </a:solidFill>
            </a:endParaRPr>
          </a:p>
          <a:p>
            <a:r>
              <a:rPr lang="en-US" sz="2400" dirty="0" smtClean="0">
                <a:solidFill>
                  <a:schemeClr val="bg1"/>
                </a:solidFill>
              </a:rPr>
              <a:t>Ventilation holes drilled in case</a:t>
            </a:r>
          </a:p>
        </p:txBody>
      </p:sp>
    </p:spTree>
    <p:extLst>
      <p:ext uri="{BB962C8B-B14F-4D97-AF65-F5344CB8AC3E}">
        <p14:creationId xmlns:p14="http://schemas.microsoft.com/office/powerpoint/2010/main" val="2771346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8439" y="71076"/>
            <a:ext cx="10028509" cy="891450"/>
          </a:xfrm>
        </p:spPr>
        <p:txBody>
          <a:bodyPr/>
          <a:lstStyle/>
          <a:p>
            <a:pPr algn="ctr"/>
            <a:r>
              <a:rPr lang="en-US" dirty="0" smtClean="0"/>
              <a:t>Hub Progression - Oct 2020 Maine</a:t>
            </a:r>
            <a:endParaRPr lang="en-US" dirty="0"/>
          </a:p>
        </p:txBody>
      </p:sp>
      <p:pic>
        <p:nvPicPr>
          <p:cNvPr id="12" name="Content Placehold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rot="10800000">
            <a:off x="288835" y="874295"/>
            <a:ext cx="11395338" cy="5755734"/>
          </a:xfrm>
        </p:spPr>
      </p:pic>
    </p:spTree>
    <p:extLst>
      <p:ext uri="{BB962C8B-B14F-4D97-AF65-F5344CB8AC3E}">
        <p14:creationId xmlns:p14="http://schemas.microsoft.com/office/powerpoint/2010/main" val="1057709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2398" y="-233722"/>
            <a:ext cx="10028509" cy="1124060"/>
          </a:xfrm>
        </p:spPr>
        <p:txBody>
          <a:bodyPr/>
          <a:lstStyle/>
          <a:p>
            <a:pPr algn="ctr"/>
            <a:r>
              <a:rPr lang="en-US" dirty="0" smtClean="0"/>
              <a:t>Hub Progression – May 2021 Florida</a:t>
            </a:r>
            <a:endParaRPr lang="en-US" dirty="0"/>
          </a:p>
        </p:txBody>
      </p:sp>
      <p:pic>
        <p:nvPicPr>
          <p:cNvPr id="13" name="Content Placeholder 12"/>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22876" y="701547"/>
            <a:ext cx="11848282" cy="5928937"/>
          </a:xfrm>
        </p:spPr>
      </p:pic>
    </p:spTree>
    <p:extLst>
      <p:ext uri="{BB962C8B-B14F-4D97-AF65-F5344CB8AC3E}">
        <p14:creationId xmlns:p14="http://schemas.microsoft.com/office/powerpoint/2010/main" val="1107595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IFTTT Event Applet Ingredients</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4821" y="2061400"/>
            <a:ext cx="2068094" cy="3292308"/>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6876" y="974884"/>
            <a:ext cx="1753479" cy="19758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8743" y="1190278"/>
            <a:ext cx="2146936" cy="226294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3573" y="3977437"/>
            <a:ext cx="1849774" cy="229502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361" y="3542960"/>
            <a:ext cx="2091700" cy="2262940"/>
          </a:xfrm>
          <a:prstGeom prst="rect">
            <a:avLst/>
          </a:prstGeom>
        </p:spPr>
      </p:pic>
      <p:sp>
        <p:nvSpPr>
          <p:cNvPr id="11" name="Up Arrow 10"/>
          <p:cNvSpPr/>
          <p:nvPr/>
        </p:nvSpPr>
        <p:spPr>
          <a:xfrm rot="5400000">
            <a:off x="3254100" y="2185390"/>
            <a:ext cx="224590" cy="272718"/>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2" name="Up Arrow 11"/>
          <p:cNvSpPr/>
          <p:nvPr/>
        </p:nvSpPr>
        <p:spPr>
          <a:xfrm rot="5400000">
            <a:off x="4237900" y="2086418"/>
            <a:ext cx="224590" cy="2240319"/>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3" name="Up Arrow 12"/>
          <p:cNvSpPr/>
          <p:nvPr/>
        </p:nvSpPr>
        <p:spPr>
          <a:xfrm rot="5400000">
            <a:off x="4245921" y="2671955"/>
            <a:ext cx="224590" cy="2224278"/>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4" name="Up Arrow 13"/>
          <p:cNvSpPr/>
          <p:nvPr/>
        </p:nvSpPr>
        <p:spPr>
          <a:xfrm rot="5400000">
            <a:off x="3270141" y="5062790"/>
            <a:ext cx="224590" cy="272718"/>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 name="Rounded Rectangular Callout 4"/>
          <p:cNvSpPr/>
          <p:nvPr/>
        </p:nvSpPr>
        <p:spPr>
          <a:xfrm>
            <a:off x="8438148" y="2903622"/>
            <a:ext cx="2494547" cy="2221328"/>
          </a:xfrm>
          <a:prstGeom prst="wedgeRoundRectCallout">
            <a:avLst>
              <a:gd name="adj1" fmla="val -90930"/>
              <a:gd name="adj2" fmla="val 41536"/>
              <a:gd name="adj3" fmla="val 16667"/>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smtClean="0">
                <a:solidFill>
                  <a:schemeClr val="tx1"/>
                </a:solidFill>
              </a:rPr>
              <a:t>Cells A2, B2, and C2 are updated with date time, Web event name (HB for heartbeat or AL for ALERT), and the JSON Value1 so that Home Assistant can be used to monitor those cells instead of chasing after the newest row.</a:t>
            </a:r>
          </a:p>
        </p:txBody>
      </p:sp>
      <p:sp>
        <p:nvSpPr>
          <p:cNvPr id="3" name="Rectangle 2"/>
          <p:cNvSpPr/>
          <p:nvPr/>
        </p:nvSpPr>
        <p:spPr>
          <a:xfrm>
            <a:off x="1710856" y="5171105"/>
            <a:ext cx="524786" cy="59959"/>
          </a:xfrm>
          <a:prstGeom prst="rect">
            <a:avLst/>
          </a:prstGeom>
          <a:solidFill>
            <a:schemeClr val="accent1">
              <a:lumMod val="75000"/>
              <a:alpha val="65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5" name="Rectangle 14"/>
          <p:cNvSpPr/>
          <p:nvPr/>
        </p:nvSpPr>
        <p:spPr>
          <a:xfrm>
            <a:off x="1733385" y="4744258"/>
            <a:ext cx="524786" cy="59959"/>
          </a:xfrm>
          <a:prstGeom prst="rect">
            <a:avLst/>
          </a:prstGeom>
          <a:solidFill>
            <a:schemeClr val="accent1">
              <a:lumMod val="75000"/>
              <a:alpha val="65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6" name="Rectangle 15"/>
          <p:cNvSpPr/>
          <p:nvPr/>
        </p:nvSpPr>
        <p:spPr>
          <a:xfrm>
            <a:off x="1710856" y="4276456"/>
            <a:ext cx="524786" cy="59959"/>
          </a:xfrm>
          <a:prstGeom prst="rect">
            <a:avLst/>
          </a:prstGeom>
          <a:solidFill>
            <a:schemeClr val="accent1">
              <a:lumMod val="75000"/>
              <a:alpha val="65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7" name="Rectangle 16"/>
          <p:cNvSpPr/>
          <p:nvPr/>
        </p:nvSpPr>
        <p:spPr>
          <a:xfrm>
            <a:off x="1733385" y="3828458"/>
            <a:ext cx="524786" cy="59959"/>
          </a:xfrm>
          <a:prstGeom prst="rect">
            <a:avLst/>
          </a:prstGeom>
          <a:solidFill>
            <a:schemeClr val="accent1">
              <a:lumMod val="75000"/>
              <a:alpha val="65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8" name="Rectangle 17"/>
          <p:cNvSpPr/>
          <p:nvPr/>
        </p:nvSpPr>
        <p:spPr>
          <a:xfrm>
            <a:off x="2132275" y="3319955"/>
            <a:ext cx="524786" cy="59959"/>
          </a:xfrm>
          <a:prstGeom prst="rect">
            <a:avLst/>
          </a:prstGeom>
          <a:solidFill>
            <a:schemeClr val="accent1">
              <a:lumMod val="75000"/>
              <a:alpha val="65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3256296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IFTTT Weather Applet Ingredients</a:t>
            </a:r>
            <a:endParaRPr lang="en-US" dirty="0"/>
          </a:p>
        </p:txBody>
      </p:sp>
      <p:sp>
        <p:nvSpPr>
          <p:cNvPr id="11" name="Up Arrow 10"/>
          <p:cNvSpPr/>
          <p:nvPr/>
        </p:nvSpPr>
        <p:spPr>
          <a:xfrm rot="5400000">
            <a:off x="3254100" y="1816422"/>
            <a:ext cx="224590" cy="272718"/>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2" name="Up Arrow 11"/>
          <p:cNvSpPr/>
          <p:nvPr/>
        </p:nvSpPr>
        <p:spPr>
          <a:xfrm rot="5400000">
            <a:off x="4303292" y="2951469"/>
            <a:ext cx="224590" cy="2339021"/>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4" name="Up Arrow 13"/>
          <p:cNvSpPr/>
          <p:nvPr/>
        </p:nvSpPr>
        <p:spPr>
          <a:xfrm rot="5400000">
            <a:off x="5918312" y="2414619"/>
            <a:ext cx="224590" cy="5569060"/>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pic>
        <p:nvPicPr>
          <p:cNvPr id="16" name="Content Placeholder 1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5011" y="1448910"/>
            <a:ext cx="2748772" cy="4021448"/>
          </a:xfr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7442" y="888456"/>
            <a:ext cx="2768390" cy="3767381"/>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9002" y="1066800"/>
            <a:ext cx="2007606" cy="261429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8045" y="1640685"/>
            <a:ext cx="2906355" cy="3327973"/>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9845" y="4655837"/>
            <a:ext cx="2163060" cy="1991396"/>
          </a:xfrm>
          <a:prstGeom prst="rect">
            <a:avLst/>
          </a:prstGeom>
        </p:spPr>
      </p:pic>
      <p:sp>
        <p:nvSpPr>
          <p:cNvPr id="13" name="Rectangle 12"/>
          <p:cNvSpPr/>
          <p:nvPr/>
        </p:nvSpPr>
        <p:spPr>
          <a:xfrm>
            <a:off x="1257632" y="5190303"/>
            <a:ext cx="524786" cy="59959"/>
          </a:xfrm>
          <a:prstGeom prst="rect">
            <a:avLst/>
          </a:prstGeom>
          <a:solidFill>
            <a:schemeClr val="accent1">
              <a:lumMod val="75000"/>
              <a:alpha val="65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15" name="Rectangle 14"/>
          <p:cNvSpPr/>
          <p:nvPr/>
        </p:nvSpPr>
        <p:spPr>
          <a:xfrm>
            <a:off x="1846028" y="4061020"/>
            <a:ext cx="524786" cy="59959"/>
          </a:xfrm>
          <a:prstGeom prst="rect">
            <a:avLst/>
          </a:prstGeom>
          <a:solidFill>
            <a:schemeClr val="accent1">
              <a:lumMod val="75000"/>
              <a:alpha val="65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Tree>
    <p:extLst>
      <p:ext uri="{BB962C8B-B14F-4D97-AF65-F5344CB8AC3E}">
        <p14:creationId xmlns:p14="http://schemas.microsoft.com/office/powerpoint/2010/main" val="190501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Ambient_AP</a:t>
            </a:r>
            <a:r>
              <a:rPr lang="en-US" dirty="0" smtClean="0"/>
              <a:t> Software Parameters</a:t>
            </a:r>
            <a:endParaRPr lang="en-US" dirty="0"/>
          </a:p>
        </p:txBody>
      </p:sp>
      <p:sp>
        <p:nvSpPr>
          <p:cNvPr id="3" name="Content Placeholder 2"/>
          <p:cNvSpPr>
            <a:spLocks noGrp="1"/>
          </p:cNvSpPr>
          <p:nvPr>
            <p:ph idx="1"/>
          </p:nvPr>
        </p:nvSpPr>
        <p:spPr>
          <a:xfrm>
            <a:off x="838200" y="1347537"/>
            <a:ext cx="10515600" cy="5021931"/>
          </a:xfrm>
        </p:spPr>
        <p:txBody>
          <a:bodyPr/>
          <a:lstStyle/>
          <a:p>
            <a:r>
              <a:rPr lang="en-US" dirty="0" smtClean="0"/>
              <a:t>In the first section at the top of the software:</a:t>
            </a:r>
          </a:p>
          <a:p>
            <a:r>
              <a:rPr lang="en-US" dirty="0" smtClean="0"/>
              <a:t>Comment one of the following lines (//) to select processor</a:t>
            </a:r>
          </a:p>
          <a:p>
            <a:pPr lvl="1"/>
            <a:r>
              <a:rPr lang="en-US" dirty="0" smtClean="0"/>
              <a:t>#define ESP32</a:t>
            </a:r>
          </a:p>
          <a:p>
            <a:pPr lvl="1"/>
            <a:r>
              <a:rPr lang="en-US" dirty="0" smtClean="0"/>
              <a:t>// #define ESP8266 (commented by default)  </a:t>
            </a:r>
          </a:p>
          <a:p>
            <a:pPr lvl="1"/>
            <a:endParaRPr lang="en-US" dirty="0" smtClean="0"/>
          </a:p>
          <a:p>
            <a:r>
              <a:rPr lang="en-US" dirty="0" smtClean="0"/>
              <a:t>Choose between alert mode or Snooze mode (default)</a:t>
            </a:r>
          </a:p>
          <a:p>
            <a:pPr lvl="1"/>
            <a:r>
              <a:rPr lang="en-US" dirty="0" err="1"/>
              <a:t>const</a:t>
            </a:r>
            <a:r>
              <a:rPr lang="en-US" dirty="0"/>
              <a:t> </a:t>
            </a:r>
            <a:r>
              <a:rPr lang="en-US" dirty="0" err="1"/>
              <a:t>int</a:t>
            </a:r>
            <a:r>
              <a:rPr lang="en-US" dirty="0"/>
              <a:t> </a:t>
            </a:r>
            <a:r>
              <a:rPr lang="en-US" dirty="0" err="1"/>
              <a:t>sleepSeconds</a:t>
            </a:r>
            <a:r>
              <a:rPr lang="en-US" dirty="0"/>
              <a:t> = </a:t>
            </a:r>
            <a:r>
              <a:rPr lang="en-US" dirty="0" smtClean="0"/>
              <a:t>8*60</a:t>
            </a:r>
            <a:r>
              <a:rPr lang="en-US" dirty="0"/>
              <a:t>;       </a:t>
            </a:r>
            <a:r>
              <a:rPr lang="en-US" dirty="0" smtClean="0"/>
              <a:t>    //</a:t>
            </a:r>
            <a:r>
              <a:rPr lang="en-US" dirty="0"/>
              <a:t>sleep time in </a:t>
            </a:r>
            <a:r>
              <a:rPr lang="en-US" dirty="0" smtClean="0"/>
              <a:t>seconds (default)</a:t>
            </a:r>
          </a:p>
          <a:p>
            <a:pPr marL="457200" lvl="1" indent="0">
              <a:buNone/>
            </a:pPr>
            <a:r>
              <a:rPr lang="en-US" dirty="0" smtClean="0"/>
              <a:t>                                                                // 0 </a:t>
            </a:r>
            <a:r>
              <a:rPr lang="en-US" dirty="0"/>
              <a:t>if no </a:t>
            </a:r>
            <a:r>
              <a:rPr lang="en-US" dirty="0" smtClean="0"/>
              <a:t>sleep (alert mode)</a:t>
            </a:r>
            <a:endParaRPr lang="en-US" dirty="0"/>
          </a:p>
          <a:p>
            <a:pPr lvl="1"/>
            <a:r>
              <a:rPr lang="en-US" dirty="0" err="1"/>
              <a:t>const</a:t>
            </a:r>
            <a:r>
              <a:rPr lang="en-US" dirty="0"/>
              <a:t> long </a:t>
            </a:r>
            <a:r>
              <a:rPr lang="en-US" dirty="0" err="1" smtClean="0"/>
              <a:t>awakeSeconds</a:t>
            </a:r>
            <a:r>
              <a:rPr lang="en-US" dirty="0" smtClean="0"/>
              <a:t> </a:t>
            </a:r>
            <a:r>
              <a:rPr lang="en-US" dirty="0"/>
              <a:t>= 2*60; </a:t>
            </a:r>
            <a:r>
              <a:rPr lang="en-US" dirty="0" smtClean="0"/>
              <a:t>//interval </a:t>
            </a:r>
            <a:r>
              <a:rPr lang="en-US" dirty="0"/>
              <a:t>in seconds to stay </a:t>
            </a:r>
            <a:r>
              <a:rPr lang="en-US" dirty="0" smtClean="0"/>
              <a:t>                           						    //awake </a:t>
            </a:r>
            <a:r>
              <a:rPr lang="en-US" dirty="0"/>
              <a:t>as server; </a:t>
            </a:r>
            <a:endParaRPr lang="en-US" dirty="0" smtClean="0"/>
          </a:p>
          <a:p>
            <a:pPr lvl="1"/>
            <a:r>
              <a:rPr lang="en-US" dirty="0" smtClean="0"/>
              <a:t>If </a:t>
            </a:r>
            <a:r>
              <a:rPr lang="en-US" dirty="0" err="1" smtClean="0"/>
              <a:t>sleepSeconds</a:t>
            </a:r>
            <a:r>
              <a:rPr lang="en-US" dirty="0" smtClean="0"/>
              <a:t> is set to 0, </a:t>
            </a:r>
            <a:r>
              <a:rPr lang="en-US" dirty="0" err="1" smtClean="0"/>
              <a:t>awakeSeconds</a:t>
            </a:r>
            <a:r>
              <a:rPr lang="en-US" dirty="0" smtClean="0"/>
              <a:t> is ignored</a:t>
            </a:r>
            <a:endParaRPr lang="en-US" dirty="0"/>
          </a:p>
        </p:txBody>
      </p:sp>
      <p:pic>
        <p:nvPicPr>
          <p:cNvPr id="4" name="Picture 2" descr="https://thumbs.dreamstime.com/z/devil-emoticon-isolated-white-background-emoji-illustration-9614948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660" t="15719" r="17964" b="20096"/>
          <a:stretch/>
        </p:blipFill>
        <p:spPr bwMode="auto">
          <a:xfrm>
            <a:off x="8975560" y="360947"/>
            <a:ext cx="1010651" cy="109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73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Ambient_AP</a:t>
            </a:r>
            <a:r>
              <a:rPr lang="en-US" dirty="0" smtClean="0"/>
              <a:t> Software Parameters</a:t>
            </a:r>
            <a:endParaRPr lang="en-US" dirty="0"/>
          </a:p>
        </p:txBody>
      </p:sp>
      <p:sp>
        <p:nvSpPr>
          <p:cNvPr id="3" name="Content Placeholder 2"/>
          <p:cNvSpPr>
            <a:spLocks noGrp="1"/>
          </p:cNvSpPr>
          <p:nvPr>
            <p:ph idx="1"/>
          </p:nvPr>
        </p:nvSpPr>
        <p:spPr>
          <a:xfrm>
            <a:off x="838200" y="1347537"/>
            <a:ext cx="10515600" cy="5021931"/>
          </a:xfrm>
        </p:spPr>
        <p:txBody>
          <a:bodyPr/>
          <a:lstStyle/>
          <a:p>
            <a:r>
              <a:rPr lang="en-US" dirty="0" smtClean="0"/>
              <a:t>Each </a:t>
            </a:r>
            <a:r>
              <a:rPr lang="en-US" dirty="0"/>
              <a:t>sensor needs unique display title and </a:t>
            </a:r>
            <a:r>
              <a:rPr lang="en-US" dirty="0" err="1"/>
              <a:t>ssid</a:t>
            </a:r>
            <a:r>
              <a:rPr lang="en-US" dirty="0"/>
              <a:t>; uncomment one triplet and comment the </a:t>
            </a:r>
            <a:r>
              <a:rPr lang="en-US" dirty="0" smtClean="0"/>
              <a:t>others before compiling</a:t>
            </a:r>
            <a:endParaRPr lang="en-US" dirty="0"/>
          </a:p>
          <a:p>
            <a:pPr lvl="1"/>
            <a:r>
              <a:rPr lang="en-US" dirty="0"/>
              <a:t>//uint8_t </a:t>
            </a:r>
            <a:r>
              <a:rPr lang="en-US" dirty="0" err="1"/>
              <a:t>sensorID</a:t>
            </a:r>
            <a:r>
              <a:rPr lang="en-US" dirty="0"/>
              <a:t> = 1;</a:t>
            </a:r>
          </a:p>
          <a:p>
            <a:pPr lvl="1"/>
            <a:r>
              <a:rPr lang="en-US" dirty="0"/>
              <a:t>//#define </a:t>
            </a:r>
            <a:r>
              <a:rPr lang="en-US" dirty="0" err="1"/>
              <a:t>displayTitle</a:t>
            </a:r>
            <a:r>
              <a:rPr lang="en-US" dirty="0"/>
              <a:t> " ~AMBIENT 1~"  </a:t>
            </a:r>
          </a:p>
          <a:p>
            <a:pPr lvl="1"/>
            <a:r>
              <a:rPr lang="en-US" dirty="0"/>
              <a:t>//</a:t>
            </a:r>
            <a:r>
              <a:rPr lang="en-US" dirty="0" err="1"/>
              <a:t>const</a:t>
            </a:r>
            <a:r>
              <a:rPr lang="en-US" dirty="0"/>
              <a:t> char* </a:t>
            </a:r>
            <a:r>
              <a:rPr lang="en-US" dirty="0" err="1"/>
              <a:t>ssid</a:t>
            </a:r>
            <a:r>
              <a:rPr lang="en-US" dirty="0"/>
              <a:t> = "AMBIENT_1</a:t>
            </a:r>
            <a:r>
              <a:rPr lang="en-US" dirty="0" smtClean="0"/>
              <a:t>";</a:t>
            </a:r>
          </a:p>
          <a:p>
            <a:pPr lvl="1"/>
            <a:endParaRPr lang="en-US" dirty="0"/>
          </a:p>
          <a:p>
            <a:pPr lvl="1"/>
            <a:r>
              <a:rPr lang="en-US" dirty="0"/>
              <a:t>uint8_t </a:t>
            </a:r>
            <a:r>
              <a:rPr lang="en-US" dirty="0" err="1"/>
              <a:t>sensorID</a:t>
            </a:r>
            <a:r>
              <a:rPr lang="en-US" dirty="0"/>
              <a:t> = 2;    </a:t>
            </a:r>
          </a:p>
          <a:p>
            <a:pPr lvl="1"/>
            <a:r>
              <a:rPr lang="en-US" dirty="0"/>
              <a:t>#define </a:t>
            </a:r>
            <a:r>
              <a:rPr lang="en-US" dirty="0" err="1"/>
              <a:t>displayTitle</a:t>
            </a:r>
            <a:r>
              <a:rPr lang="en-US" dirty="0"/>
              <a:t> " ~AMBIENT 2~"</a:t>
            </a:r>
          </a:p>
          <a:p>
            <a:pPr lvl="1"/>
            <a:r>
              <a:rPr lang="en-US" dirty="0" err="1"/>
              <a:t>const</a:t>
            </a:r>
            <a:r>
              <a:rPr lang="en-US" dirty="0"/>
              <a:t> char* </a:t>
            </a:r>
            <a:r>
              <a:rPr lang="en-US" dirty="0" err="1"/>
              <a:t>ssid</a:t>
            </a:r>
            <a:r>
              <a:rPr lang="en-US" dirty="0"/>
              <a:t> = "AMBIENT_2</a:t>
            </a:r>
            <a:r>
              <a:rPr lang="en-US" dirty="0" smtClean="0"/>
              <a:t>";</a:t>
            </a:r>
          </a:p>
          <a:p>
            <a:pPr marL="457200" lvl="1" indent="0">
              <a:buNone/>
            </a:pPr>
            <a:endParaRPr lang="en-US" dirty="0"/>
          </a:p>
          <a:p>
            <a:pPr lvl="1"/>
            <a:r>
              <a:rPr lang="en-US" dirty="0" smtClean="0"/>
              <a:t>//</a:t>
            </a:r>
            <a:r>
              <a:rPr lang="en-US" dirty="0"/>
              <a:t>uint8_t </a:t>
            </a:r>
            <a:r>
              <a:rPr lang="en-US" dirty="0" err="1"/>
              <a:t>sensorID</a:t>
            </a:r>
            <a:r>
              <a:rPr lang="en-US" dirty="0"/>
              <a:t> = 3;</a:t>
            </a:r>
          </a:p>
          <a:p>
            <a:pPr lvl="1"/>
            <a:r>
              <a:rPr lang="en-US" dirty="0"/>
              <a:t>//#define </a:t>
            </a:r>
            <a:r>
              <a:rPr lang="en-US" dirty="0" err="1"/>
              <a:t>displayTitle</a:t>
            </a:r>
            <a:r>
              <a:rPr lang="en-US" dirty="0"/>
              <a:t> " ~AMBIENT 3~"</a:t>
            </a:r>
          </a:p>
          <a:p>
            <a:pPr lvl="1"/>
            <a:r>
              <a:rPr lang="en-US" dirty="0"/>
              <a:t>//</a:t>
            </a:r>
            <a:r>
              <a:rPr lang="en-US" dirty="0" err="1"/>
              <a:t>const</a:t>
            </a:r>
            <a:r>
              <a:rPr lang="en-US" dirty="0"/>
              <a:t> char* </a:t>
            </a:r>
            <a:r>
              <a:rPr lang="en-US" dirty="0" err="1"/>
              <a:t>ssid</a:t>
            </a:r>
            <a:r>
              <a:rPr lang="en-US" dirty="0"/>
              <a:t> = "AMBIENT_3";</a:t>
            </a:r>
          </a:p>
        </p:txBody>
      </p:sp>
      <p:pic>
        <p:nvPicPr>
          <p:cNvPr id="4" name="Picture 2" descr="https://thumbs.dreamstime.com/z/devil-emoticon-isolated-white-background-emoji-illustration-9614948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660" t="15719" r="17964" b="20096"/>
          <a:stretch/>
        </p:blipFill>
        <p:spPr bwMode="auto">
          <a:xfrm>
            <a:off x="9392654" y="401051"/>
            <a:ext cx="970344" cy="105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872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Ambient_HUB</a:t>
            </a:r>
            <a:r>
              <a:rPr lang="en-US" dirty="0" smtClean="0"/>
              <a:t> Software Parameters</a:t>
            </a:r>
            <a:endParaRPr lang="en-US" dirty="0"/>
          </a:p>
        </p:txBody>
      </p:sp>
      <p:sp>
        <p:nvSpPr>
          <p:cNvPr id="3" name="Content Placeholder 2"/>
          <p:cNvSpPr>
            <a:spLocks noGrp="1"/>
          </p:cNvSpPr>
          <p:nvPr>
            <p:ph idx="1"/>
          </p:nvPr>
        </p:nvSpPr>
        <p:spPr>
          <a:xfrm>
            <a:off x="166977" y="1347537"/>
            <a:ext cx="11942860" cy="5021931"/>
          </a:xfrm>
        </p:spPr>
        <p:txBody>
          <a:bodyPr/>
          <a:lstStyle/>
          <a:p>
            <a:r>
              <a:rPr lang="en-US" dirty="0" smtClean="0"/>
              <a:t>Enter your IFTTT key in place of ENTER_KEY</a:t>
            </a:r>
          </a:p>
          <a:p>
            <a:endParaRPr lang="en-US" sz="1050" dirty="0" smtClean="0"/>
          </a:p>
          <a:p>
            <a:pPr lvl="1"/>
            <a:r>
              <a:rPr lang="en-US" dirty="0"/>
              <a:t>#define IFTTT_HB_URL "http://</a:t>
            </a:r>
            <a:r>
              <a:rPr lang="en-US" dirty="0" smtClean="0"/>
              <a:t>maker.ifttt.com/trigger/HB/with/key/ENTER_KEY"</a:t>
            </a:r>
          </a:p>
          <a:p>
            <a:pPr lvl="1"/>
            <a:endParaRPr lang="en-US" dirty="0" smtClean="0"/>
          </a:p>
          <a:p>
            <a:r>
              <a:rPr lang="en-US" dirty="0"/>
              <a:t>Choose between alert mode or </a:t>
            </a:r>
            <a:r>
              <a:rPr lang="en-US" dirty="0" smtClean="0"/>
              <a:t>snooze </a:t>
            </a:r>
            <a:r>
              <a:rPr lang="en-US" dirty="0"/>
              <a:t>mode (default)</a:t>
            </a:r>
          </a:p>
          <a:p>
            <a:pPr lvl="1"/>
            <a:r>
              <a:rPr lang="en-US" dirty="0" err="1" smtClean="0"/>
              <a:t>const</a:t>
            </a:r>
            <a:r>
              <a:rPr lang="en-US" dirty="0" smtClean="0"/>
              <a:t> </a:t>
            </a:r>
            <a:r>
              <a:rPr lang="en-US" dirty="0" err="1" smtClean="0"/>
              <a:t>int</a:t>
            </a:r>
            <a:r>
              <a:rPr lang="en-US" dirty="0" smtClean="0"/>
              <a:t> </a:t>
            </a:r>
            <a:r>
              <a:rPr lang="en-US" dirty="0" err="1"/>
              <a:t>espSleepSeconds</a:t>
            </a:r>
            <a:r>
              <a:rPr lang="en-US" dirty="0"/>
              <a:t> = 48*60; </a:t>
            </a:r>
            <a:r>
              <a:rPr lang="en-US" dirty="0" smtClean="0"/>
              <a:t>  //</a:t>
            </a:r>
            <a:r>
              <a:rPr lang="en-US" dirty="0"/>
              <a:t>sleep time in seconds (default)</a:t>
            </a:r>
          </a:p>
          <a:p>
            <a:pPr marL="457200" lvl="1" indent="0">
              <a:buNone/>
            </a:pPr>
            <a:r>
              <a:rPr lang="en-US" dirty="0"/>
              <a:t>                                                                // 0 if no sleep (alert mode)</a:t>
            </a:r>
          </a:p>
          <a:p>
            <a:pPr marL="457200" lvl="1" indent="0">
              <a:buNone/>
            </a:pPr>
            <a:r>
              <a:rPr lang="en-US" dirty="0" smtClean="0"/>
              <a:t>    </a:t>
            </a:r>
            <a:endParaRPr lang="en-US" dirty="0"/>
          </a:p>
          <a:p>
            <a:pPr lvl="1"/>
            <a:r>
              <a:rPr lang="en-US" dirty="0" err="1"/>
              <a:t>const</a:t>
            </a:r>
            <a:r>
              <a:rPr lang="en-US" dirty="0"/>
              <a:t> long </a:t>
            </a:r>
            <a:r>
              <a:rPr lang="en-US" dirty="0" err="1"/>
              <a:t>espAwakeSeconds</a:t>
            </a:r>
            <a:r>
              <a:rPr lang="en-US" dirty="0"/>
              <a:t> = 12*60;   // interval in seconds to stay </a:t>
            </a:r>
            <a:r>
              <a:rPr lang="en-US" dirty="0" smtClean="0"/>
              <a:t>						         //awake </a:t>
            </a:r>
            <a:r>
              <a:rPr lang="en-US" dirty="0"/>
              <a:t>as HUB</a:t>
            </a:r>
            <a:r>
              <a:rPr lang="en-US" dirty="0" smtClean="0"/>
              <a:t>;</a:t>
            </a:r>
          </a:p>
          <a:p>
            <a:pPr lvl="1"/>
            <a:endParaRPr lang="en-US" dirty="0" smtClean="0"/>
          </a:p>
          <a:p>
            <a:pPr lvl="1"/>
            <a:r>
              <a:rPr lang="en-US" dirty="0" smtClean="0"/>
              <a:t>If </a:t>
            </a:r>
            <a:r>
              <a:rPr lang="en-US" dirty="0" err="1"/>
              <a:t>espSleepSeconds</a:t>
            </a:r>
            <a:r>
              <a:rPr lang="en-US" dirty="0"/>
              <a:t> is set to </a:t>
            </a:r>
            <a:r>
              <a:rPr lang="en-US" dirty="0" smtClean="0"/>
              <a:t>0 (alert mode), </a:t>
            </a:r>
            <a:r>
              <a:rPr lang="en-US" dirty="0" err="1"/>
              <a:t>espAwakeSeconds</a:t>
            </a:r>
            <a:r>
              <a:rPr lang="en-US" dirty="0"/>
              <a:t> is ignored</a:t>
            </a:r>
          </a:p>
          <a:p>
            <a:endParaRPr lang="en-US" dirty="0"/>
          </a:p>
          <a:p>
            <a:pPr lvl="1"/>
            <a:endParaRPr lang="en-US" dirty="0"/>
          </a:p>
        </p:txBody>
      </p:sp>
      <p:pic>
        <p:nvPicPr>
          <p:cNvPr id="4" name="Picture 2" descr="https://thumbs.dreamstime.com/z/devil-emoticon-isolated-white-background-emoji-illustration-9614948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660" t="15719" r="17964" b="20096"/>
          <a:stretch/>
        </p:blipFill>
        <p:spPr bwMode="auto">
          <a:xfrm>
            <a:off x="9392654" y="401051"/>
            <a:ext cx="970344" cy="105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563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Gotcha’s</a:t>
            </a:r>
            <a:r>
              <a:rPr lang="en-US" dirty="0" smtClean="0"/>
              <a:t> – A Consolidated List</a:t>
            </a:r>
            <a:endParaRPr lang="en-US" dirty="0"/>
          </a:p>
        </p:txBody>
      </p:sp>
      <p:sp>
        <p:nvSpPr>
          <p:cNvPr id="3" name="Content Placeholder 2"/>
          <p:cNvSpPr>
            <a:spLocks noGrp="1"/>
          </p:cNvSpPr>
          <p:nvPr>
            <p:ph idx="1"/>
          </p:nvPr>
        </p:nvSpPr>
        <p:spPr>
          <a:xfrm>
            <a:off x="136357" y="1098884"/>
            <a:ext cx="11646568" cy="5301915"/>
          </a:xfrm>
        </p:spPr>
        <p:txBody>
          <a:bodyPr/>
          <a:lstStyle/>
          <a:p>
            <a:pPr lvl="1"/>
            <a:r>
              <a:rPr lang="en-US" dirty="0" smtClean="0"/>
              <a:t>Voltage to the </a:t>
            </a:r>
            <a:r>
              <a:rPr lang="en-US" dirty="0" err="1" smtClean="0"/>
              <a:t>Botletics</a:t>
            </a:r>
            <a:r>
              <a:rPr lang="en-US" dirty="0" smtClean="0"/>
              <a:t> pin cannot drop below 3.0v while current could spike to 600 ma during connection and data transfer on LTE-M; 2A on NB-</a:t>
            </a:r>
            <a:r>
              <a:rPr lang="en-US" dirty="0" err="1" smtClean="0"/>
              <a:t>IoT</a:t>
            </a:r>
            <a:endParaRPr lang="en-US" dirty="0" smtClean="0"/>
          </a:p>
          <a:p>
            <a:pPr lvl="2"/>
            <a:r>
              <a:rPr lang="en-US" sz="2400" dirty="0" smtClean="0"/>
              <a:t>Software selects LTE-M band</a:t>
            </a:r>
          </a:p>
          <a:p>
            <a:pPr lvl="1"/>
            <a:endParaRPr lang="en-US" dirty="0" smtClean="0"/>
          </a:p>
          <a:p>
            <a:pPr lvl="1"/>
            <a:r>
              <a:rPr lang="en-US" dirty="0" smtClean="0"/>
              <a:t>LIPO batteries built for toys have different polarity than those built for electronics??; </a:t>
            </a:r>
            <a:r>
              <a:rPr lang="en-US" dirty="0" err="1" smtClean="0"/>
              <a:t>doublecheck</a:t>
            </a:r>
            <a:r>
              <a:rPr lang="en-US" dirty="0" smtClean="0"/>
              <a:t> your battery polarity if you use one</a:t>
            </a:r>
          </a:p>
          <a:p>
            <a:pPr lvl="1"/>
            <a:endParaRPr lang="en-US" dirty="0" smtClean="0"/>
          </a:p>
          <a:p>
            <a:pPr lvl="1"/>
            <a:r>
              <a:rPr lang="en-US" dirty="0" smtClean="0"/>
              <a:t>WEMOS D1 Mini (esp8266) can have inadequate </a:t>
            </a:r>
            <a:r>
              <a:rPr lang="en-US" dirty="0" err="1" smtClean="0"/>
              <a:t>rf</a:t>
            </a:r>
            <a:r>
              <a:rPr lang="en-US" dirty="0" smtClean="0"/>
              <a:t> range, </a:t>
            </a:r>
            <a:r>
              <a:rPr lang="en-US" dirty="0"/>
              <a:t>p</a:t>
            </a:r>
            <a:r>
              <a:rPr lang="en-US" dirty="0" smtClean="0"/>
              <a:t>ossible </a:t>
            </a:r>
            <a:r>
              <a:rPr lang="en-US" dirty="0" err="1" smtClean="0"/>
              <a:t>wifi</a:t>
            </a:r>
            <a:r>
              <a:rPr lang="en-US" dirty="0" smtClean="0"/>
              <a:t> library issues, and interfere with each other if &gt;1?</a:t>
            </a:r>
          </a:p>
          <a:p>
            <a:pPr lvl="1"/>
            <a:endParaRPr lang="en-US" dirty="0" smtClean="0"/>
          </a:p>
          <a:p>
            <a:pPr lvl="1"/>
            <a:r>
              <a:rPr lang="en-US" dirty="0" smtClean="0"/>
              <a:t>Verify regulators on ESP32’s!  Need xx1117 or equivalent to handle LTE-M</a:t>
            </a:r>
          </a:p>
          <a:p>
            <a:pPr marL="457200" lvl="1" indent="0">
              <a:buNone/>
            </a:pPr>
            <a:endParaRPr lang="en-US" dirty="0" smtClean="0"/>
          </a:p>
          <a:p>
            <a:pPr lvl="1"/>
            <a:r>
              <a:rPr lang="en-US" dirty="0" smtClean="0"/>
              <a:t>SIM sockets can be tinny, easily bent – Handle with care!</a:t>
            </a:r>
          </a:p>
          <a:p>
            <a:pPr lvl="1"/>
            <a:endParaRPr lang="en-US" dirty="0"/>
          </a:p>
          <a:p>
            <a:pPr lvl="1"/>
            <a:r>
              <a:rPr lang="en-US" dirty="0" smtClean="0"/>
              <a:t>Put a timer with battery backup to reset the hub periodically!  </a:t>
            </a:r>
            <a:endParaRPr lang="en-US" dirty="0"/>
          </a:p>
        </p:txBody>
      </p:sp>
      <p:pic>
        <p:nvPicPr>
          <p:cNvPr id="4" name="Picture 2" descr="https://thumbs.dreamstime.com/z/devil-emoticon-isolated-white-background-emoji-illustration-9614948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660" t="15719" r="17964" b="20096"/>
          <a:stretch/>
        </p:blipFill>
        <p:spPr bwMode="auto">
          <a:xfrm>
            <a:off x="9585159" y="144377"/>
            <a:ext cx="970344" cy="105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03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203158"/>
            <a:ext cx="11125200" cy="4986505"/>
          </a:xfrm>
        </p:spPr>
        <p:txBody>
          <a:bodyPr/>
          <a:lstStyle/>
          <a:p>
            <a:r>
              <a:rPr lang="en-US" sz="3200" dirty="0" smtClean="0">
                <a:solidFill>
                  <a:srgbClr val="FFFFFF"/>
                </a:solidFill>
              </a:rPr>
              <a:t>Dashboard for deployed device management and control</a:t>
            </a:r>
          </a:p>
          <a:p>
            <a:endParaRPr lang="en-US" sz="1200" dirty="0" smtClean="0">
              <a:solidFill>
                <a:srgbClr val="FFFFFF"/>
              </a:solidFill>
            </a:endParaRPr>
          </a:p>
          <a:p>
            <a:r>
              <a:rPr lang="en-US" sz="3200" dirty="0" smtClean="0">
                <a:solidFill>
                  <a:srgbClr val="FFFFFF"/>
                </a:solidFill>
              </a:rPr>
              <a:t>Data can be massaged and routed to other services</a:t>
            </a:r>
          </a:p>
          <a:p>
            <a:pPr lvl="1"/>
            <a:endParaRPr lang="en-US" sz="1200" dirty="0" smtClean="0">
              <a:solidFill>
                <a:srgbClr val="FFFFFF"/>
              </a:solidFill>
            </a:endParaRPr>
          </a:p>
          <a:p>
            <a:r>
              <a:rPr lang="en-US" sz="3200" dirty="0" smtClean="0">
                <a:solidFill>
                  <a:srgbClr val="FFFFFF"/>
                </a:solidFill>
              </a:rPr>
              <a:t>Messages can be sent to devices from the dashboard</a:t>
            </a:r>
          </a:p>
          <a:p>
            <a:pPr lvl="1"/>
            <a:endParaRPr lang="en-US" sz="1200" dirty="0" smtClean="0">
              <a:solidFill>
                <a:srgbClr val="FFFFFF"/>
              </a:solidFill>
            </a:endParaRPr>
          </a:p>
          <a:p>
            <a:r>
              <a:rPr lang="en-US" sz="3200" dirty="0" smtClean="0">
                <a:solidFill>
                  <a:srgbClr val="FFFFFF"/>
                </a:solidFill>
              </a:rPr>
              <a:t>Individual sensors can be analyzed</a:t>
            </a:r>
          </a:p>
          <a:p>
            <a:pPr lvl="1"/>
            <a:endParaRPr lang="en-US" sz="1200" dirty="0" smtClean="0">
              <a:solidFill>
                <a:srgbClr val="FFFFFF"/>
              </a:solidFill>
            </a:endParaRPr>
          </a:p>
          <a:p>
            <a:r>
              <a:rPr lang="en-US" sz="3200" dirty="0" smtClean="0">
                <a:solidFill>
                  <a:srgbClr val="FDCF4D"/>
                </a:solidFill>
              </a:rPr>
              <a:t>For example: </a:t>
            </a:r>
            <a:r>
              <a:rPr lang="en-US" sz="3200" dirty="0" smtClean="0">
                <a:solidFill>
                  <a:srgbClr val="FFFFFF"/>
                </a:solidFill>
              </a:rPr>
              <a:t>the next slide reveals that IFTTT may be throttling by refusing data periodically </a:t>
            </a:r>
          </a:p>
          <a:p>
            <a:pPr marL="0" indent="0">
              <a:buNone/>
            </a:pPr>
            <a:r>
              <a:rPr lang="en-US" sz="3200" dirty="0">
                <a:solidFill>
                  <a:srgbClr val="FFFFFF"/>
                </a:solidFill>
              </a:rPr>
              <a:t>	</a:t>
            </a:r>
            <a:r>
              <a:rPr lang="en-US" sz="3200" dirty="0" smtClean="0">
                <a:solidFill>
                  <a:srgbClr val="FFFFFF"/>
                </a:solidFill>
              </a:rPr>
              <a:t>				OR</a:t>
            </a:r>
            <a:endParaRPr lang="en-US" sz="3200" dirty="0">
              <a:solidFill>
                <a:srgbClr val="FFFFFF"/>
              </a:solidFill>
            </a:endParaRPr>
          </a:p>
          <a:p>
            <a:pPr marL="0" indent="0">
              <a:buNone/>
            </a:pPr>
            <a:r>
              <a:rPr lang="en-US" sz="3200" dirty="0" smtClean="0">
                <a:solidFill>
                  <a:srgbClr val="FFFFFF"/>
                </a:solidFill>
              </a:rPr>
              <a:t>  It might be a software issue to test on my duplicate system</a:t>
            </a:r>
          </a:p>
          <a:p>
            <a:pPr lvl="1"/>
            <a:endParaRPr lang="en-US" sz="3200" dirty="0" smtClean="0">
              <a:solidFill>
                <a:srgbClr val="FFFFFF"/>
              </a:solidFill>
            </a:endParaRPr>
          </a:p>
          <a:p>
            <a:endParaRPr lang="en-US" sz="3200" dirty="0" smtClean="0">
              <a:solidFill>
                <a:srgbClr val="FFFFFF"/>
              </a:solidFill>
            </a:endParaRPr>
          </a:p>
          <a:p>
            <a:pPr lvl="1"/>
            <a:endParaRPr lang="en-US" sz="3200" dirty="0">
              <a:solidFill>
                <a:srgbClr val="FFFFFF"/>
              </a:solidFill>
            </a:endParaRPr>
          </a:p>
          <a:p>
            <a:endParaRPr lang="en-US" sz="3200" dirty="0" smtClean="0">
              <a:solidFill>
                <a:srgbClr val="FFFFFF"/>
              </a:solidFill>
            </a:endParaRPr>
          </a:p>
          <a:p>
            <a:pPr lvl="1"/>
            <a:endParaRPr lang="en-US" sz="3200" dirty="0">
              <a:solidFill>
                <a:srgbClr val="FFFFFF"/>
              </a:solidFill>
            </a:endParaRPr>
          </a:p>
        </p:txBody>
      </p:sp>
      <p:sp>
        <p:nvSpPr>
          <p:cNvPr id="7" name="Title 1"/>
          <p:cNvSpPr>
            <a:spLocks noGrp="1"/>
          </p:cNvSpPr>
          <p:nvPr>
            <p:ph type="title"/>
          </p:nvPr>
        </p:nvSpPr>
        <p:spPr>
          <a:xfrm>
            <a:off x="0" y="0"/>
            <a:ext cx="11552567" cy="963639"/>
          </a:xfrm>
        </p:spPr>
        <p:txBody>
          <a:bodyPr/>
          <a:lstStyle/>
          <a:p>
            <a:pPr algn="ctr"/>
            <a:r>
              <a:rPr lang="en-US" dirty="0" smtClean="0"/>
              <a:t>Hologram: Cellular Connectivity to the Cloud</a:t>
            </a:r>
            <a:endParaRPr lang="en-US" dirty="0"/>
          </a:p>
        </p:txBody>
      </p:sp>
    </p:spTree>
    <p:extLst>
      <p:ext uri="{BB962C8B-B14F-4D97-AF65-F5344CB8AC3E}">
        <p14:creationId xmlns:p14="http://schemas.microsoft.com/office/powerpoint/2010/main" val="1266204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10911277" cy="1325563"/>
          </a:xfrm>
        </p:spPr>
        <p:txBody>
          <a:bodyPr/>
          <a:lstStyle/>
          <a:p>
            <a:pPr algn="ctr"/>
            <a:r>
              <a:rPr lang="en-US" dirty="0" smtClean="0"/>
              <a:t>Cellular Solutions – Get on the Google</a:t>
            </a:r>
            <a:endParaRPr lang="en-US" dirty="0"/>
          </a:p>
        </p:txBody>
      </p:sp>
      <p:sp>
        <p:nvSpPr>
          <p:cNvPr id="3" name="Content Placeholder 2"/>
          <p:cNvSpPr>
            <a:spLocks noGrp="1"/>
          </p:cNvSpPr>
          <p:nvPr>
            <p:ph idx="1"/>
          </p:nvPr>
        </p:nvSpPr>
        <p:spPr>
          <a:xfrm>
            <a:off x="230588" y="1264150"/>
            <a:ext cx="11271601" cy="5497597"/>
          </a:xfrm>
        </p:spPr>
        <p:txBody>
          <a:bodyPr/>
          <a:lstStyle/>
          <a:p>
            <a:pPr marL="0" indent="0">
              <a:buNone/>
            </a:pPr>
            <a:r>
              <a:rPr lang="en-US" sz="3200" dirty="0" smtClean="0"/>
              <a:t> </a:t>
            </a:r>
            <a:r>
              <a:rPr lang="en-US" sz="3200" dirty="0" smtClean="0">
                <a:solidFill>
                  <a:srgbClr val="FDCF4D"/>
                </a:solidFill>
              </a:rPr>
              <a:t>Hologram</a:t>
            </a:r>
            <a:r>
              <a:rPr lang="en-US" sz="3200" dirty="0" smtClean="0"/>
              <a:t> offers one free pilot SIM up to 1MB / month</a:t>
            </a:r>
          </a:p>
          <a:p>
            <a:pPr marL="457200" lvl="1" indent="0">
              <a:buNone/>
            </a:pPr>
            <a:endParaRPr lang="en-US" sz="3200" dirty="0" smtClean="0"/>
          </a:p>
          <a:p>
            <a:r>
              <a:rPr lang="en-US" sz="3200" dirty="0" smtClean="0"/>
              <a:t>3G Sim 800 modems w/ on board processor (obsolescent)</a:t>
            </a:r>
          </a:p>
          <a:p>
            <a:pPr lvl="1"/>
            <a:endParaRPr lang="en-US" sz="3200" dirty="0"/>
          </a:p>
          <a:p>
            <a:r>
              <a:rPr lang="en-US" sz="3200" dirty="0" err="1" smtClean="0">
                <a:solidFill>
                  <a:srgbClr val="FDCF4D"/>
                </a:solidFill>
              </a:rPr>
              <a:t>LillyGo</a:t>
            </a:r>
            <a:r>
              <a:rPr lang="en-US" sz="3200" dirty="0" smtClean="0">
                <a:solidFill>
                  <a:srgbClr val="FDCF4D"/>
                </a:solidFill>
              </a:rPr>
              <a:t> </a:t>
            </a:r>
            <a:r>
              <a:rPr lang="en-US" sz="3200" dirty="0" smtClean="0"/>
              <a:t>($50) includes SIM7000G &amp; ESP32 processor</a:t>
            </a:r>
          </a:p>
          <a:p>
            <a:pPr lvl="1"/>
            <a:endParaRPr lang="en-US" sz="3200" dirty="0" smtClean="0"/>
          </a:p>
          <a:p>
            <a:r>
              <a:rPr lang="en-US" sz="3200" dirty="0" smtClean="0">
                <a:solidFill>
                  <a:srgbClr val="FDCF4D"/>
                </a:solidFill>
              </a:rPr>
              <a:t>Global</a:t>
            </a:r>
            <a:r>
              <a:rPr lang="en-US" sz="3200" dirty="0" smtClean="0"/>
              <a:t> ($30) 1.5-inch SIM7000A (iffy sim card holder)</a:t>
            </a:r>
          </a:p>
          <a:p>
            <a:pPr marL="457200" lvl="1" indent="0">
              <a:buNone/>
            </a:pPr>
            <a:endParaRPr lang="en-US" sz="3200" dirty="0" smtClean="0"/>
          </a:p>
          <a:p>
            <a:r>
              <a:rPr lang="en-US" sz="3200" dirty="0" err="1" smtClean="0">
                <a:solidFill>
                  <a:srgbClr val="FDCF4D"/>
                </a:solidFill>
              </a:rPr>
              <a:t>Botletics</a:t>
            </a:r>
            <a:r>
              <a:rPr lang="en-US" sz="3200" dirty="0" smtClean="0">
                <a:solidFill>
                  <a:srgbClr val="FDCF4D"/>
                </a:solidFill>
              </a:rPr>
              <a:t> </a:t>
            </a:r>
            <a:r>
              <a:rPr lang="en-US" sz="3200" dirty="0"/>
              <a:t>($65) Arduino </a:t>
            </a:r>
            <a:r>
              <a:rPr lang="en-US" sz="3200" dirty="0" smtClean="0"/>
              <a:t>shield with SIM7000A modem</a:t>
            </a:r>
          </a:p>
        </p:txBody>
      </p:sp>
    </p:spTree>
    <p:extLst>
      <p:ext uri="{BB962C8B-B14F-4D97-AF65-F5344CB8AC3E}">
        <p14:creationId xmlns:p14="http://schemas.microsoft.com/office/powerpoint/2010/main" val="6475046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5902" y="24212"/>
            <a:ext cx="9995263" cy="898209"/>
          </a:xfrm>
        </p:spPr>
        <p:txBody>
          <a:bodyPr/>
          <a:lstStyle/>
          <a:p>
            <a:pPr algn="ctr"/>
            <a:r>
              <a:rPr lang="en-US" sz="3200" dirty="0" smtClean="0"/>
              <a:t>Hologram Dashboard Provides Connection Details</a:t>
            </a:r>
            <a:endParaRPr lang="en-US" sz="3200"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5408" y="898358"/>
            <a:ext cx="11552329" cy="5818054"/>
          </a:xfrm>
        </p:spPr>
      </p:pic>
      <p:sp>
        <p:nvSpPr>
          <p:cNvPr id="2" name="TextBox 1"/>
          <p:cNvSpPr txBox="1"/>
          <p:nvPr/>
        </p:nvSpPr>
        <p:spPr>
          <a:xfrm>
            <a:off x="280737" y="922421"/>
            <a:ext cx="4146884" cy="584775"/>
          </a:xfrm>
          <a:prstGeom prst="rect">
            <a:avLst/>
          </a:prstGeom>
          <a:noFill/>
        </p:spPr>
        <p:txBody>
          <a:bodyPr wrap="square" rtlCol="0">
            <a:spAutoFit/>
          </a:bodyPr>
          <a:lstStyle/>
          <a:p>
            <a:r>
              <a:rPr lang="en-US" sz="3200" b="1" dirty="0" smtClean="0"/>
              <a:t>Connection Overview</a:t>
            </a:r>
          </a:p>
        </p:txBody>
      </p:sp>
      <p:sp>
        <p:nvSpPr>
          <p:cNvPr id="5" name="TextBox 4"/>
          <p:cNvSpPr txBox="1"/>
          <p:nvPr/>
        </p:nvSpPr>
        <p:spPr>
          <a:xfrm>
            <a:off x="264694" y="2967789"/>
            <a:ext cx="10766374" cy="584775"/>
          </a:xfrm>
          <a:prstGeom prst="rect">
            <a:avLst/>
          </a:prstGeom>
          <a:noFill/>
        </p:spPr>
        <p:txBody>
          <a:bodyPr wrap="square" rtlCol="0">
            <a:spAutoFit/>
          </a:bodyPr>
          <a:lstStyle/>
          <a:p>
            <a:r>
              <a:rPr lang="en-US" sz="3200" b="1" dirty="0" smtClean="0"/>
              <a:t>Network Connections in the Last 48 Hours</a:t>
            </a:r>
          </a:p>
        </p:txBody>
      </p:sp>
      <p:sp>
        <p:nvSpPr>
          <p:cNvPr id="8" name="TextBox 7"/>
          <p:cNvSpPr txBox="1"/>
          <p:nvPr/>
        </p:nvSpPr>
        <p:spPr>
          <a:xfrm>
            <a:off x="264694" y="4588042"/>
            <a:ext cx="10766374" cy="584775"/>
          </a:xfrm>
          <a:prstGeom prst="rect">
            <a:avLst/>
          </a:prstGeom>
          <a:noFill/>
        </p:spPr>
        <p:txBody>
          <a:bodyPr wrap="square" rtlCol="0">
            <a:spAutoFit/>
          </a:bodyPr>
          <a:lstStyle/>
          <a:p>
            <a:r>
              <a:rPr lang="en-US" sz="3200" b="1" dirty="0" smtClean="0"/>
              <a:t>Recent Data Sessions</a:t>
            </a:r>
          </a:p>
        </p:txBody>
      </p:sp>
    </p:spTree>
    <p:extLst>
      <p:ext uri="{BB962C8B-B14F-4D97-AF65-F5344CB8AC3E}">
        <p14:creationId xmlns:p14="http://schemas.microsoft.com/office/powerpoint/2010/main" val="40397897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587" y="2298284"/>
            <a:ext cx="9995263" cy="1325563"/>
          </a:xfrm>
        </p:spPr>
        <p:txBody>
          <a:bodyPr/>
          <a:lstStyle/>
          <a:p>
            <a:pPr algn="ctr"/>
            <a:r>
              <a:rPr lang="en-US" dirty="0" smtClean="0"/>
              <a:t>References</a:t>
            </a:r>
            <a:endParaRPr lang="en-US" dirty="0"/>
          </a:p>
        </p:txBody>
      </p:sp>
    </p:spTree>
    <p:extLst>
      <p:ext uri="{BB962C8B-B14F-4D97-AF65-F5344CB8AC3E}">
        <p14:creationId xmlns:p14="http://schemas.microsoft.com/office/powerpoint/2010/main" val="2510361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922273"/>
          </a:xfrm>
        </p:spPr>
        <p:txBody>
          <a:bodyPr/>
          <a:lstStyle/>
          <a:p>
            <a:pPr algn="ctr"/>
            <a:r>
              <a:rPr lang="en-US" sz="4000" dirty="0" smtClean="0"/>
              <a:t>References</a:t>
            </a:r>
            <a:endParaRPr lang="en-US" sz="4000" dirty="0"/>
          </a:p>
        </p:txBody>
      </p:sp>
      <p:sp>
        <p:nvSpPr>
          <p:cNvPr id="3" name="Content Placeholder 2"/>
          <p:cNvSpPr>
            <a:spLocks noGrp="1"/>
          </p:cNvSpPr>
          <p:nvPr>
            <p:ph idx="1"/>
          </p:nvPr>
        </p:nvSpPr>
        <p:spPr>
          <a:xfrm>
            <a:off x="199444" y="1240018"/>
            <a:ext cx="11592340" cy="5329154"/>
          </a:xfrm>
        </p:spPr>
        <p:txBody>
          <a:bodyPr/>
          <a:lstStyle/>
          <a:p>
            <a:r>
              <a:rPr lang="en-US" sz="3200" dirty="0" smtClean="0"/>
              <a:t>Paul McWhorter Arduino </a:t>
            </a:r>
          </a:p>
          <a:p>
            <a:pPr lvl="1"/>
            <a:r>
              <a:rPr lang="en-US" sz="3200" dirty="0" smtClean="0"/>
              <a:t>A series of YouTube videos which show you how to install the IDE and get started programming the Arduino microcontroller</a:t>
            </a:r>
          </a:p>
          <a:p>
            <a:pPr lvl="1"/>
            <a:endParaRPr lang="en-US" sz="3200" dirty="0"/>
          </a:p>
          <a:p>
            <a:r>
              <a:rPr lang="en-US" sz="3200" dirty="0" smtClean="0"/>
              <a:t>Random Nerd Tutorials</a:t>
            </a:r>
          </a:p>
          <a:p>
            <a:pPr lvl="1"/>
            <a:r>
              <a:rPr lang="en-US" sz="3200" dirty="0" smtClean="0"/>
              <a:t>Step by step instructions explaining various </a:t>
            </a:r>
            <a:r>
              <a:rPr lang="en-US" sz="3200" dirty="0" err="1" smtClean="0"/>
              <a:t>arduino</a:t>
            </a:r>
            <a:r>
              <a:rPr lang="en-US" sz="3200" dirty="0" smtClean="0"/>
              <a:t>-based esp32</a:t>
            </a:r>
            <a:r>
              <a:rPr lang="en-US" sz="3200" dirty="0"/>
              <a:t> </a:t>
            </a:r>
            <a:r>
              <a:rPr lang="en-US" sz="3200" dirty="0" smtClean="0"/>
              <a:t>and esp8266 microcontrollers, projects, protocols, and much more.  They include plenty of working project code </a:t>
            </a:r>
          </a:p>
        </p:txBody>
      </p:sp>
    </p:spTree>
    <p:extLst>
      <p:ext uri="{BB962C8B-B14F-4D97-AF65-F5344CB8AC3E}">
        <p14:creationId xmlns:p14="http://schemas.microsoft.com/office/powerpoint/2010/main" val="2389820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References</a:t>
            </a:r>
            <a:endParaRPr lang="en-US" dirty="0"/>
          </a:p>
        </p:txBody>
      </p:sp>
      <p:sp>
        <p:nvSpPr>
          <p:cNvPr id="3" name="Content Placeholder 2"/>
          <p:cNvSpPr>
            <a:spLocks noGrp="1"/>
          </p:cNvSpPr>
          <p:nvPr>
            <p:ph idx="1"/>
          </p:nvPr>
        </p:nvSpPr>
        <p:spPr>
          <a:xfrm>
            <a:off x="224589" y="1395663"/>
            <a:ext cx="11129211" cy="4781300"/>
          </a:xfrm>
        </p:spPr>
        <p:txBody>
          <a:bodyPr/>
          <a:lstStyle/>
          <a:p>
            <a:r>
              <a:rPr lang="en-US" sz="3200" dirty="0"/>
              <a:t>The Guy with the Swiss Accent</a:t>
            </a:r>
          </a:p>
          <a:p>
            <a:endParaRPr lang="en-US" sz="3200" dirty="0"/>
          </a:p>
          <a:p>
            <a:r>
              <a:rPr lang="en-US" sz="3200" dirty="0"/>
              <a:t>Hands on Tech The Villages Florida</a:t>
            </a:r>
          </a:p>
          <a:p>
            <a:endParaRPr lang="en-US" sz="3200" dirty="0" smtClean="0"/>
          </a:p>
          <a:p>
            <a:r>
              <a:rPr lang="en-US" sz="3200" dirty="0" smtClean="0"/>
              <a:t>See H.O.T meeting </a:t>
            </a:r>
            <a:r>
              <a:rPr lang="en-US" sz="3200" dirty="0"/>
              <a:t>11/30/2017 </a:t>
            </a:r>
            <a:r>
              <a:rPr lang="en-US" sz="3200" dirty="0" smtClean="0"/>
              <a:t>and on-ramp material for </a:t>
            </a:r>
            <a:r>
              <a:rPr lang="en-US" sz="3200" dirty="0"/>
              <a:t>detailed steps to set up IFTTT </a:t>
            </a:r>
            <a:r>
              <a:rPr lang="en-US" sz="3200" dirty="0" smtClean="0"/>
              <a:t>account and the Arduino IDE</a:t>
            </a:r>
          </a:p>
          <a:p>
            <a:endParaRPr lang="en-US" sz="3200" dirty="0" smtClean="0"/>
          </a:p>
          <a:p>
            <a:r>
              <a:rPr lang="en-US" sz="3200" dirty="0" err="1" smtClean="0"/>
              <a:t>Botletics</a:t>
            </a:r>
            <a:r>
              <a:rPr lang="en-US" sz="3200" dirty="0" smtClean="0"/>
              <a:t> Wiki, </a:t>
            </a:r>
            <a:r>
              <a:rPr lang="en-US" sz="3200" dirty="0" err="1" smtClean="0"/>
              <a:t>Botletics</a:t>
            </a:r>
            <a:r>
              <a:rPr lang="en-US" sz="3200" dirty="0" smtClean="0"/>
              <a:t> GitHub</a:t>
            </a:r>
          </a:p>
          <a:p>
            <a:endParaRPr lang="en-US" sz="3200" dirty="0"/>
          </a:p>
          <a:p>
            <a:pPr marL="0" indent="0">
              <a:buNone/>
            </a:pPr>
            <a:endParaRPr lang="en-US" sz="3200" dirty="0"/>
          </a:p>
          <a:p>
            <a:endParaRPr lang="en-US" sz="3200" dirty="0"/>
          </a:p>
        </p:txBody>
      </p:sp>
    </p:spTree>
    <p:extLst>
      <p:ext uri="{BB962C8B-B14F-4D97-AF65-F5344CB8AC3E}">
        <p14:creationId xmlns:p14="http://schemas.microsoft.com/office/powerpoint/2010/main" val="4030956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48" y="294556"/>
            <a:ext cx="9995263" cy="747066"/>
          </a:xfrm>
        </p:spPr>
        <p:txBody>
          <a:bodyPr/>
          <a:lstStyle/>
          <a:p>
            <a:pPr algn="ctr"/>
            <a:r>
              <a:rPr lang="en-US" b="1" dirty="0"/>
              <a:t>FCC Notice (</a:t>
            </a:r>
            <a:r>
              <a:rPr lang="en-US" b="1" dirty="0">
                <a:hlinkClick r:id="rId2"/>
              </a:rPr>
              <a:t>47 CFR 2.803</a:t>
            </a:r>
            <a:r>
              <a:rPr lang="en-US" b="1" dirty="0"/>
              <a:t>)</a:t>
            </a:r>
            <a:r>
              <a:rPr lang="en-US" dirty="0"/>
              <a:t/>
            </a:r>
            <a:br>
              <a:rPr lang="en-US" dirty="0"/>
            </a:br>
            <a:endParaRPr lang="en-US" dirty="0"/>
          </a:p>
        </p:txBody>
      </p:sp>
      <p:sp>
        <p:nvSpPr>
          <p:cNvPr id="3" name="Content Placeholder 2"/>
          <p:cNvSpPr>
            <a:spLocks noGrp="1"/>
          </p:cNvSpPr>
          <p:nvPr>
            <p:ph idx="1"/>
          </p:nvPr>
        </p:nvSpPr>
        <p:spPr>
          <a:xfrm>
            <a:off x="138484" y="1653870"/>
            <a:ext cx="11772569" cy="3219079"/>
          </a:xfrm>
        </p:spPr>
        <p:txBody>
          <a:bodyPr/>
          <a:lstStyle/>
          <a:p>
            <a:r>
              <a:rPr lang="en-US" sz="3200" dirty="0" smtClean="0"/>
              <a:t>The following notice </a:t>
            </a:r>
            <a:r>
              <a:rPr lang="en-US" sz="3200" dirty="0" err="1" smtClean="0"/>
              <a:t>accompanys</a:t>
            </a:r>
            <a:r>
              <a:rPr lang="en-US" sz="3200" dirty="0" smtClean="0"/>
              <a:t> the </a:t>
            </a:r>
            <a:r>
              <a:rPr lang="en-US" sz="3200" dirty="0" err="1" smtClean="0"/>
              <a:t>Botletics</a:t>
            </a:r>
            <a:r>
              <a:rPr lang="en-US" sz="3200" dirty="0" smtClean="0"/>
              <a:t> shield:</a:t>
            </a:r>
          </a:p>
          <a:p>
            <a:endParaRPr lang="en-US" sz="3200" dirty="0"/>
          </a:p>
          <a:p>
            <a:r>
              <a:rPr lang="en-US" sz="3200" dirty="0" smtClean="0"/>
              <a:t>“This </a:t>
            </a:r>
            <a:r>
              <a:rPr lang="en-US" sz="3200" dirty="0"/>
              <a:t>kit is designed to allow</a:t>
            </a:r>
            <a:r>
              <a:rPr lang="en-US" sz="3200" dirty="0" smtClean="0"/>
              <a:t>:</a:t>
            </a:r>
          </a:p>
          <a:p>
            <a:endParaRPr lang="en-US" sz="3200" dirty="0"/>
          </a:p>
          <a:p>
            <a:r>
              <a:rPr lang="en-US" sz="3200" dirty="0"/>
              <a:t>(1) Product developers to evaluate electronic components, circuitry, or software associated with the kit to determine whether to incorporate such items in a finished product </a:t>
            </a:r>
            <a:r>
              <a:rPr lang="en-US" sz="3200" dirty="0" smtClean="0"/>
              <a:t>and…</a:t>
            </a:r>
            <a:endParaRPr lang="en-US" sz="3200" dirty="0"/>
          </a:p>
          <a:p>
            <a:endParaRPr lang="en-US" sz="3200" dirty="0"/>
          </a:p>
        </p:txBody>
      </p:sp>
    </p:spTree>
    <p:extLst>
      <p:ext uri="{BB962C8B-B14F-4D97-AF65-F5344CB8AC3E}">
        <p14:creationId xmlns:p14="http://schemas.microsoft.com/office/powerpoint/2010/main" val="3104875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00" y="270703"/>
            <a:ext cx="9995263" cy="747066"/>
          </a:xfrm>
        </p:spPr>
        <p:txBody>
          <a:bodyPr/>
          <a:lstStyle/>
          <a:p>
            <a:pPr algn="ctr"/>
            <a:r>
              <a:rPr lang="en-US" b="1" dirty="0" smtClean="0"/>
              <a:t>…FCC </a:t>
            </a:r>
            <a:r>
              <a:rPr lang="en-US" b="1" dirty="0"/>
              <a:t>Notice (</a:t>
            </a:r>
            <a:r>
              <a:rPr lang="en-US" b="1" dirty="0">
                <a:hlinkClick r:id="rId2"/>
              </a:rPr>
              <a:t>47 CFR 2.803</a:t>
            </a:r>
            <a:r>
              <a:rPr lang="en-US" b="1" dirty="0" smtClean="0"/>
              <a:t>) para 2</a:t>
            </a:r>
            <a:r>
              <a:rPr lang="en-US" dirty="0"/>
              <a:t/>
            </a:r>
            <a:br>
              <a:rPr lang="en-US" dirty="0"/>
            </a:br>
            <a:endParaRPr lang="en-US" dirty="0"/>
          </a:p>
        </p:txBody>
      </p:sp>
      <p:sp>
        <p:nvSpPr>
          <p:cNvPr id="3" name="Content Placeholder 2"/>
          <p:cNvSpPr>
            <a:spLocks noGrp="1"/>
          </p:cNvSpPr>
          <p:nvPr>
            <p:ph idx="1"/>
          </p:nvPr>
        </p:nvSpPr>
        <p:spPr>
          <a:xfrm>
            <a:off x="138484" y="659958"/>
            <a:ext cx="11772569" cy="4212992"/>
          </a:xfrm>
        </p:spPr>
        <p:txBody>
          <a:bodyPr/>
          <a:lstStyle/>
          <a:p>
            <a:pPr marL="0" indent="0">
              <a:buNone/>
            </a:pPr>
            <a:r>
              <a:rPr lang="en-US" sz="3200" dirty="0" smtClean="0"/>
              <a:t> </a:t>
            </a:r>
            <a:endParaRPr lang="en-US" sz="3200" dirty="0"/>
          </a:p>
          <a:p>
            <a:r>
              <a:rPr lang="en-US" sz="3200" dirty="0" smtClean="0"/>
              <a:t>…(</a:t>
            </a:r>
            <a:r>
              <a:rPr lang="en-US" sz="3200" dirty="0"/>
              <a:t>2) Software developers to write software applications for use with the end product. This kit is not a finished product and when assembled may not be resold or otherwise marketed unless all required FCC equipment authorizations are first obtained. Operation is subject to the condition that this product not cause harmful interference to licensed radio stations and that this product accept harmful interference. Unless the assembled kit is designed to operate under part 15, part 18 or part 95 of this chapter, the operator of the kit must operate under the authority of an FCC license holder or must secure an experimental authorization under part 5 of this chapter</a:t>
            </a:r>
            <a:r>
              <a:rPr lang="en-US" sz="3200" dirty="0" smtClean="0"/>
              <a:t>.”</a:t>
            </a:r>
            <a:endParaRPr lang="en-US" sz="3200" dirty="0"/>
          </a:p>
          <a:p>
            <a:endParaRPr lang="en-US" sz="3200" dirty="0"/>
          </a:p>
        </p:txBody>
      </p:sp>
    </p:spTree>
    <p:extLst>
      <p:ext uri="{BB962C8B-B14F-4D97-AF65-F5344CB8AC3E}">
        <p14:creationId xmlns:p14="http://schemas.microsoft.com/office/powerpoint/2010/main" val="135185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092" y="-136210"/>
            <a:ext cx="10885539" cy="1074673"/>
          </a:xfrm>
        </p:spPr>
        <p:txBody>
          <a:bodyPr/>
          <a:lstStyle/>
          <a:p>
            <a:pPr algn="ctr"/>
            <a:r>
              <a:rPr lang="en-US" dirty="0" smtClean="0"/>
              <a:t>Selected Approach: </a:t>
            </a:r>
            <a:r>
              <a:rPr lang="en-US" dirty="0" err="1" smtClean="0"/>
              <a:t>Botletics</a:t>
            </a:r>
            <a:r>
              <a:rPr lang="en-US" dirty="0" smtClean="0"/>
              <a:t> &amp; ESP32</a:t>
            </a:r>
            <a:endParaRPr lang="en-US" dirty="0"/>
          </a:p>
        </p:txBody>
      </p:sp>
      <p:sp>
        <p:nvSpPr>
          <p:cNvPr id="3" name="Content Placeholder 2"/>
          <p:cNvSpPr>
            <a:spLocks noGrp="1"/>
          </p:cNvSpPr>
          <p:nvPr>
            <p:ph idx="1"/>
          </p:nvPr>
        </p:nvSpPr>
        <p:spPr>
          <a:xfrm>
            <a:off x="385012" y="1090863"/>
            <a:ext cx="10776282" cy="5334000"/>
          </a:xfrm>
        </p:spPr>
        <p:txBody>
          <a:bodyPr/>
          <a:lstStyle/>
          <a:p>
            <a:r>
              <a:rPr lang="en-US" sz="3200" dirty="0" err="1" smtClean="0"/>
              <a:t>Botletics</a:t>
            </a:r>
            <a:r>
              <a:rPr lang="en-US" sz="3200" dirty="0" smtClean="0"/>
              <a:t> Sim7000A </a:t>
            </a:r>
            <a:r>
              <a:rPr lang="en-US" sz="3200" u="sng" dirty="0" smtClean="0"/>
              <a:t>Arduino</a:t>
            </a:r>
            <a:r>
              <a:rPr lang="en-US" sz="3200" dirty="0" smtClean="0"/>
              <a:t> shield (available tomorrow)</a:t>
            </a:r>
          </a:p>
          <a:p>
            <a:pPr marL="457200" lvl="1" indent="0">
              <a:buNone/>
            </a:pPr>
            <a:endParaRPr lang="en-US" sz="3200" dirty="0"/>
          </a:p>
          <a:p>
            <a:r>
              <a:rPr lang="en-US" sz="3200" dirty="0" smtClean="0"/>
              <a:t>Hologram SIM card </a:t>
            </a:r>
          </a:p>
          <a:p>
            <a:pPr marL="457200" lvl="1" indent="0">
              <a:buNone/>
            </a:pPr>
            <a:endParaRPr lang="en-US" sz="3200" dirty="0"/>
          </a:p>
          <a:p>
            <a:r>
              <a:rPr lang="en-US" sz="3200" dirty="0"/>
              <a:t>Sensors </a:t>
            </a:r>
            <a:r>
              <a:rPr lang="en-US" sz="3200" dirty="0" smtClean="0"/>
              <a:t>to monitor 3 floors</a:t>
            </a:r>
          </a:p>
          <a:p>
            <a:endParaRPr lang="en-US" sz="3200" dirty="0" smtClean="0"/>
          </a:p>
          <a:p>
            <a:r>
              <a:rPr lang="en-US" sz="3200" dirty="0" smtClean="0"/>
              <a:t>Apply </a:t>
            </a:r>
            <a:r>
              <a:rPr lang="en-US" sz="3200" u="sng" dirty="0" smtClean="0"/>
              <a:t>ESP32</a:t>
            </a:r>
            <a:r>
              <a:rPr lang="en-US" sz="3200" dirty="0" smtClean="0"/>
              <a:t> to communicate </a:t>
            </a:r>
            <a:r>
              <a:rPr lang="en-US" sz="3200" u="sng" dirty="0" smtClean="0"/>
              <a:t>wirelessly</a:t>
            </a:r>
            <a:r>
              <a:rPr lang="en-US" sz="3200" dirty="0" smtClean="0"/>
              <a:t> with sensors</a:t>
            </a:r>
          </a:p>
          <a:p>
            <a:pPr lvl="1"/>
            <a:endParaRPr lang="en-US" sz="3200" dirty="0" smtClean="0"/>
          </a:p>
          <a:p>
            <a:r>
              <a:rPr lang="en-US" sz="3200" dirty="0" smtClean="0"/>
              <a:t>____________________________________________</a:t>
            </a:r>
          </a:p>
          <a:p>
            <a:pPr marL="0" indent="0">
              <a:buNone/>
            </a:pPr>
            <a:r>
              <a:rPr lang="en-US" sz="3200" dirty="0" smtClean="0"/>
              <a:t>     ..</a:t>
            </a:r>
            <a:r>
              <a:rPr lang="en-US" sz="3200" dirty="0"/>
              <a:t>b</a:t>
            </a:r>
            <a:r>
              <a:rPr lang="en-US" sz="3200" dirty="0" smtClean="0"/>
              <a:t>esides, somebody needed a pandemic project..</a:t>
            </a:r>
          </a:p>
          <a:p>
            <a:endParaRPr lang="en-US" sz="3200" dirty="0" smtClean="0"/>
          </a:p>
          <a:p>
            <a:endParaRPr lang="en-US" sz="3200" dirty="0"/>
          </a:p>
        </p:txBody>
      </p:sp>
    </p:spTree>
    <p:extLst>
      <p:ext uri="{BB962C8B-B14F-4D97-AF65-F5344CB8AC3E}">
        <p14:creationId xmlns:p14="http://schemas.microsoft.com/office/powerpoint/2010/main" val="6846138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1023178" cy="963639"/>
          </a:xfrm>
        </p:spPr>
        <p:txBody>
          <a:bodyPr/>
          <a:lstStyle/>
          <a:p>
            <a:pPr algn="ctr"/>
            <a:r>
              <a:rPr lang="en-US" dirty="0" smtClean="0"/>
              <a:t>Where We are Going:</a:t>
            </a:r>
            <a:endParaRPr lang="en-US" dirty="0"/>
          </a:p>
        </p:txBody>
      </p:sp>
      <p:sp>
        <p:nvSpPr>
          <p:cNvPr id="12" name="Rectangle 11"/>
          <p:cNvSpPr/>
          <p:nvPr/>
        </p:nvSpPr>
        <p:spPr>
          <a:xfrm>
            <a:off x="537113" y="427554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HUB</a:t>
            </a:r>
          </a:p>
        </p:txBody>
      </p:sp>
      <p:sp>
        <p:nvSpPr>
          <p:cNvPr id="18" name="Rectangle 17"/>
          <p:cNvSpPr/>
          <p:nvPr/>
        </p:nvSpPr>
        <p:spPr>
          <a:xfrm>
            <a:off x="4148729" y="1355558"/>
            <a:ext cx="1211180" cy="133576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IFTTT</a:t>
            </a:r>
          </a:p>
        </p:txBody>
      </p:sp>
      <p:sp>
        <p:nvSpPr>
          <p:cNvPr id="19" name="Rectangle 18"/>
          <p:cNvSpPr/>
          <p:nvPr/>
        </p:nvSpPr>
        <p:spPr>
          <a:xfrm>
            <a:off x="536816" y="1355558"/>
            <a:ext cx="2013582"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Hologram</a:t>
            </a:r>
          </a:p>
          <a:p>
            <a:pPr algn="ctr"/>
            <a:r>
              <a:rPr lang="en-US" sz="3200" dirty="0" smtClean="0">
                <a:solidFill>
                  <a:schemeClr val="tx1"/>
                </a:solidFill>
              </a:rPr>
              <a:t>(Cellular)</a:t>
            </a:r>
          </a:p>
        </p:txBody>
      </p:sp>
      <p:sp>
        <p:nvSpPr>
          <p:cNvPr id="20" name="Rectangle 19"/>
          <p:cNvSpPr/>
          <p:nvPr/>
        </p:nvSpPr>
        <p:spPr>
          <a:xfrm>
            <a:off x="4148729" y="2790274"/>
            <a:ext cx="1377776" cy="378042"/>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err="1" smtClean="0">
                <a:solidFill>
                  <a:schemeClr val="tx1"/>
                </a:solidFill>
              </a:rPr>
              <a:t>Dweet</a:t>
            </a:r>
            <a:endParaRPr lang="en-US" sz="3200" dirty="0" smtClean="0">
              <a:solidFill>
                <a:schemeClr val="tx1"/>
              </a:solidFill>
            </a:endParaRPr>
          </a:p>
        </p:txBody>
      </p:sp>
      <p:sp>
        <p:nvSpPr>
          <p:cNvPr id="23" name="Rectangle 22"/>
          <p:cNvSpPr/>
          <p:nvPr/>
        </p:nvSpPr>
        <p:spPr>
          <a:xfrm>
            <a:off x="6413318" y="2370250"/>
            <a:ext cx="2297654" cy="79806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Mail</a:t>
            </a:r>
          </a:p>
        </p:txBody>
      </p:sp>
      <p:sp>
        <p:nvSpPr>
          <p:cNvPr id="24" name="Rectangle 23"/>
          <p:cNvSpPr/>
          <p:nvPr/>
        </p:nvSpPr>
        <p:spPr>
          <a:xfrm>
            <a:off x="8840807" y="1355558"/>
            <a:ext cx="2436793" cy="1823176"/>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Google Sheets</a:t>
            </a:r>
          </a:p>
        </p:txBody>
      </p:sp>
      <p:sp>
        <p:nvSpPr>
          <p:cNvPr id="27" name="Rectangle 26"/>
          <p:cNvSpPr/>
          <p:nvPr/>
        </p:nvSpPr>
        <p:spPr>
          <a:xfrm>
            <a:off x="6419495" y="4275543"/>
            <a:ext cx="2313696" cy="236614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Cellphone Widget</a:t>
            </a:r>
          </a:p>
        </p:txBody>
      </p:sp>
      <p:sp>
        <p:nvSpPr>
          <p:cNvPr id="26" name="Up Arrow 25"/>
          <p:cNvSpPr/>
          <p:nvPr/>
        </p:nvSpPr>
        <p:spPr>
          <a:xfrm>
            <a:off x="385711"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8" name="Up Arrow 27"/>
          <p:cNvSpPr/>
          <p:nvPr/>
        </p:nvSpPr>
        <p:spPr>
          <a:xfrm>
            <a:off x="1319465"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29" name="Rectangle 28"/>
          <p:cNvSpPr/>
          <p:nvPr/>
        </p:nvSpPr>
        <p:spPr>
          <a:xfrm>
            <a:off x="8892860" y="4285182"/>
            <a:ext cx="2436794" cy="2344155"/>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Home Assistant</a:t>
            </a:r>
          </a:p>
        </p:txBody>
      </p:sp>
      <p:sp>
        <p:nvSpPr>
          <p:cNvPr id="30" name="Up Arrow 29"/>
          <p:cNvSpPr/>
          <p:nvPr/>
        </p:nvSpPr>
        <p:spPr>
          <a:xfrm>
            <a:off x="2221832" y="4989095"/>
            <a:ext cx="396743" cy="41997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8" name="Up Arrow 37"/>
          <p:cNvSpPr/>
          <p:nvPr/>
        </p:nvSpPr>
        <p:spPr>
          <a:xfrm rot="5400000">
            <a:off x="6915872" y="-200407"/>
            <a:ext cx="368969" cy="3480899"/>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9" name="Up Arrow 38"/>
          <p:cNvSpPr/>
          <p:nvPr/>
        </p:nvSpPr>
        <p:spPr>
          <a:xfrm rot="5400000">
            <a:off x="6888936" y="349168"/>
            <a:ext cx="390757" cy="3448812"/>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0" name="Rectangle 39"/>
          <p:cNvSpPr/>
          <p:nvPr/>
        </p:nvSpPr>
        <p:spPr>
          <a:xfrm>
            <a:off x="497004" y="5409074"/>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1" name="Rectangle 40"/>
          <p:cNvSpPr/>
          <p:nvPr/>
        </p:nvSpPr>
        <p:spPr>
          <a:xfrm>
            <a:off x="813834" y="5676653"/>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smtClean="0">
              <a:solidFill>
                <a:schemeClr val="tx1"/>
              </a:solidFill>
            </a:endParaRPr>
          </a:p>
        </p:txBody>
      </p:sp>
      <p:sp>
        <p:nvSpPr>
          <p:cNvPr id="42" name="Rectangle 41"/>
          <p:cNvSpPr/>
          <p:nvPr/>
        </p:nvSpPr>
        <p:spPr>
          <a:xfrm>
            <a:off x="1431753" y="5968105"/>
            <a:ext cx="2029324" cy="673578"/>
          </a:xfrm>
          <a:prstGeom prst="rect">
            <a:avLst/>
          </a:prstGeom>
          <a:solidFill>
            <a:schemeClr val="accent1">
              <a:lumMod val="40000"/>
              <a:lumOff val="60000"/>
              <a:alpha val="65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Sensors</a:t>
            </a:r>
          </a:p>
        </p:txBody>
      </p:sp>
      <p:sp>
        <p:nvSpPr>
          <p:cNvPr id="43" name="Up Arrow 42"/>
          <p:cNvSpPr/>
          <p:nvPr/>
        </p:nvSpPr>
        <p:spPr>
          <a:xfrm>
            <a:off x="1357409" y="3178734"/>
            <a:ext cx="396743" cy="1090030"/>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47" name="Up Arrow 46"/>
          <p:cNvSpPr/>
          <p:nvPr/>
        </p:nvSpPr>
        <p:spPr>
          <a:xfrm rot="5400000">
            <a:off x="3154130" y="1268243"/>
            <a:ext cx="396743" cy="1548366"/>
          </a:xfrm>
          <a:prstGeom prst="upArrow">
            <a:avLst/>
          </a:prstGeom>
          <a:solidFill>
            <a:schemeClr val="tx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1" name="Up Arrow 50"/>
          <p:cNvSpPr/>
          <p:nvPr/>
        </p:nvSpPr>
        <p:spPr>
          <a:xfrm rot="5400000">
            <a:off x="5691329" y="2062107"/>
            <a:ext cx="396743" cy="1059589"/>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6" name="Up Arrow 55"/>
          <p:cNvSpPr/>
          <p:nvPr/>
        </p:nvSpPr>
        <p:spPr>
          <a:xfrm rot="10800000">
            <a:off x="7377968" y="3168316"/>
            <a:ext cx="396743" cy="892728"/>
          </a:xfrm>
          <a:prstGeom prst="upArrow">
            <a:avLst/>
          </a:prstGeom>
          <a:solidFill>
            <a:schemeClr val="tx1">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57" name="Up Arrow 56"/>
          <p:cNvSpPr/>
          <p:nvPr/>
        </p:nvSpPr>
        <p:spPr>
          <a:xfrm rot="10800000">
            <a:off x="9860830" y="3198500"/>
            <a:ext cx="396743" cy="862544"/>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1" name="Up Arrow 30"/>
          <p:cNvSpPr/>
          <p:nvPr/>
        </p:nvSpPr>
        <p:spPr>
          <a:xfrm rot="5400000">
            <a:off x="3142245" y="2195762"/>
            <a:ext cx="396743" cy="1548365"/>
          </a:xfrm>
          <a:prstGeom prst="upArrow">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2" name="Rectangle 31"/>
          <p:cNvSpPr/>
          <p:nvPr/>
        </p:nvSpPr>
        <p:spPr>
          <a:xfrm>
            <a:off x="264695" y="4275543"/>
            <a:ext cx="5261810" cy="249480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smtClean="0">
              <a:solidFill>
                <a:schemeClr val="tx1"/>
              </a:solidFill>
            </a:endParaRPr>
          </a:p>
        </p:txBody>
      </p:sp>
      <p:sp>
        <p:nvSpPr>
          <p:cNvPr id="33" name="Isosceles Triangle 32"/>
          <p:cNvSpPr/>
          <p:nvPr/>
        </p:nvSpPr>
        <p:spPr>
          <a:xfrm>
            <a:off x="264695" y="3728979"/>
            <a:ext cx="5325979" cy="525249"/>
          </a:xfrm>
          <a:prstGeom prst="triangle">
            <a:avLst/>
          </a:prstGeom>
          <a:solidFill>
            <a:srgbClr val="FFFFFF"/>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Snow</a:t>
            </a:r>
          </a:p>
        </p:txBody>
      </p:sp>
      <p:sp>
        <p:nvSpPr>
          <p:cNvPr id="34" name="Isosceles Triangle 33"/>
          <p:cNvSpPr/>
          <p:nvPr/>
        </p:nvSpPr>
        <p:spPr>
          <a:xfrm>
            <a:off x="6312568" y="3798420"/>
            <a:ext cx="5117433" cy="525249"/>
          </a:xfrm>
          <a:prstGeom prst="triangle">
            <a:avLst/>
          </a:prstGeom>
          <a:solidFill>
            <a:srgbClr val="FFFF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rPr>
              <a:t>Sun</a:t>
            </a:r>
          </a:p>
        </p:txBody>
      </p:sp>
      <p:sp>
        <p:nvSpPr>
          <p:cNvPr id="35" name="Rectangle 34"/>
          <p:cNvSpPr/>
          <p:nvPr/>
        </p:nvSpPr>
        <p:spPr>
          <a:xfrm>
            <a:off x="3762697" y="4741193"/>
            <a:ext cx="1597212" cy="1335760"/>
          </a:xfrm>
          <a:prstGeom prst="rect">
            <a:avLst/>
          </a:prstGeom>
          <a:solidFill>
            <a:schemeClr val="accent1">
              <a:lumMod val="40000"/>
              <a:lumOff val="60000"/>
              <a:alpha val="6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strike="sngStrike" dirty="0" smtClean="0">
                <a:solidFill>
                  <a:schemeClr val="tx1"/>
                </a:solidFill>
              </a:rPr>
              <a:t>WIFI</a:t>
            </a:r>
            <a:r>
              <a:rPr lang="en-US" sz="2400" strike="sngStrike" dirty="0" smtClean="0">
                <a:solidFill>
                  <a:schemeClr val="tx1"/>
                </a:solidFill>
              </a:rPr>
              <a:t> </a:t>
            </a:r>
            <a:r>
              <a:rPr lang="en-US" sz="3200" strike="sngStrike" dirty="0" smtClean="0">
                <a:solidFill>
                  <a:schemeClr val="tx1"/>
                </a:solidFill>
              </a:rPr>
              <a:t>ROUTER</a:t>
            </a:r>
          </a:p>
        </p:txBody>
      </p:sp>
    </p:spTree>
    <p:extLst>
      <p:ext uri="{BB962C8B-B14F-4D97-AF65-F5344CB8AC3E}">
        <p14:creationId xmlns:p14="http://schemas.microsoft.com/office/powerpoint/2010/main" val="2086738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mComp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 xmlns:thm15="http://schemas.microsoft.com/office/thememl/2012/main" name="HOT Slide Template.potx" id="{07437C56-61E1-4525-8175-7BCF92195149}" vid="{31DF536B-AF23-4944-92DE-B07CC1004F96}"/>
    </a:ext>
  </a:extLst>
</a:theme>
</file>

<file path=ppt/theme/theme2.xml><?xml version="1.0" encoding="utf-8"?>
<a:theme xmlns:a="http://schemas.openxmlformats.org/drawingml/2006/main" name="3D Printing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 xmlns:thm15="http://schemas.microsoft.com/office/thememl/2012/main" name="HOT Slide Template.potx" id="{07437C56-61E1-4525-8175-7BCF92195149}" vid="{62AC4231-492B-44F9-A218-5EE17B47F7D3}"/>
    </a:ext>
  </a:extLst>
</a:theme>
</file>

<file path=ppt/theme/theme3.xml><?xml version="1.0" encoding="utf-8"?>
<a:theme xmlns:a="http://schemas.openxmlformats.org/drawingml/2006/main" name="H.O.T.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 xmlns:thm15="http://schemas.microsoft.com/office/thememl/2012/main" name="HOT Slide Template.potx" id="{07437C56-61E1-4525-8175-7BCF92195149}" vid="{525D13EE-0638-420F-834C-916BA5AFFFE5}"/>
    </a:ext>
  </a:extLst>
</a:theme>
</file>

<file path=ppt/theme/theme4.xml><?xml version="1.0" encoding="utf-8"?>
<a:theme xmlns:a="http://schemas.openxmlformats.org/drawingml/2006/main" name="H.O.T. Ligh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HOT Slide Template.potx" id="{07437C56-61E1-4525-8175-7BCF92195149}" vid="{F122644E-7F17-40F3-9A59-9AF2F7C6C03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34301</TotalTime>
  <Words>3600</Words>
  <Application>Microsoft Office PowerPoint</Application>
  <PresentationFormat>Custom</PresentationFormat>
  <Paragraphs>841</Paragraphs>
  <Slides>75</Slides>
  <Notes>20</Notes>
  <HiddenSlides>0</HiddenSlides>
  <MMClips>0</MMClips>
  <ScaleCrop>false</ScaleCrop>
  <HeadingPairs>
    <vt:vector size="4" baseType="variant">
      <vt:variant>
        <vt:lpstr>Theme</vt:lpstr>
      </vt:variant>
      <vt:variant>
        <vt:i4>4</vt:i4>
      </vt:variant>
      <vt:variant>
        <vt:lpstr>Slide Titles</vt:lpstr>
      </vt:variant>
      <vt:variant>
        <vt:i4>75</vt:i4>
      </vt:variant>
    </vt:vector>
  </HeadingPairs>
  <TitlesOfParts>
    <vt:vector size="79" baseType="lpstr">
      <vt:lpstr>SmComp Dark Theme</vt:lpstr>
      <vt:lpstr>3D Printing Dark Theme</vt:lpstr>
      <vt:lpstr>H.O.T. Dark Theme</vt:lpstr>
      <vt:lpstr>H.O.T. Light Theme</vt:lpstr>
      <vt:lpstr>One Hands-On Tech club Two Groups</vt:lpstr>
      <vt:lpstr>Welcome to H.O.T. www.handsontech.org</vt:lpstr>
      <vt:lpstr>New to the club? Welcome!</vt:lpstr>
      <vt:lpstr>Club communications are via Email &amp; Web !</vt:lpstr>
      <vt:lpstr>Home Monitoring using Cellular IoT*</vt:lpstr>
      <vt:lpstr>The Problem – Remote Monitoring</vt:lpstr>
      <vt:lpstr>Cellular Solutions – Get on the Google</vt:lpstr>
      <vt:lpstr>Selected Approach: Botletics &amp; ESP32</vt:lpstr>
      <vt:lpstr>Where We are Going:</vt:lpstr>
      <vt:lpstr>Primary Path: Remote Sensor to Cellphone</vt:lpstr>
      <vt:lpstr>Sensors - Hub Configuration</vt:lpstr>
      <vt:lpstr>Sensor Wiring ESP32, BME280, SSD1306</vt:lpstr>
      <vt:lpstr>HUB Wiring: Sensor + Cellular Modem</vt:lpstr>
      <vt:lpstr>Theory of Operation</vt:lpstr>
      <vt:lpstr>JSON:  Human Readable Data</vt:lpstr>
      <vt:lpstr>Hologram Provides Cellular Path to Cloud</vt:lpstr>
      <vt:lpstr>Hologram: Cellular Connectivity to the Cloud</vt:lpstr>
      <vt:lpstr>IFTTT Links (Disparate) Services</vt:lpstr>
      <vt:lpstr>IFTTT – IF THIS Then THAT</vt:lpstr>
      <vt:lpstr>Data Appears on Phone Home Screen</vt:lpstr>
      <vt:lpstr>Reports Appear on Phone Home Screen</vt:lpstr>
      <vt:lpstr>Secondary Path – Google Sheets</vt:lpstr>
      <vt:lpstr>Secondary Path – Google Sheets</vt:lpstr>
      <vt:lpstr>IF IFTTT Fails Then Dweet!!</vt:lpstr>
      <vt:lpstr>Dweet.io Provides a Free Service </vt:lpstr>
      <vt:lpstr>Cellular IoT Home Monitor </vt:lpstr>
      <vt:lpstr>Troubleshooting Tips - Remote</vt:lpstr>
      <vt:lpstr>To Do List – Florida</vt:lpstr>
      <vt:lpstr>PowerPoint Presentation</vt:lpstr>
      <vt:lpstr>PowerPoint Presentation</vt:lpstr>
      <vt:lpstr>Hub Progression – Oct 2021 Maine</vt:lpstr>
      <vt:lpstr>Hub Parts List</vt:lpstr>
      <vt:lpstr>Hub Parts List 2 – PCB &amp; Enclosure Options</vt:lpstr>
      <vt:lpstr>Maine Basement Sensor</vt:lpstr>
      <vt:lpstr>Maine Kitchen Sensor in Rpi case (light, front door, temp)</vt:lpstr>
      <vt:lpstr>Florida Sensor</vt:lpstr>
      <vt:lpstr>Florida Sensor Parts List</vt:lpstr>
      <vt:lpstr>Software – Instructions that tell a computer what to do</vt:lpstr>
      <vt:lpstr>Software &amp; Services</vt:lpstr>
      <vt:lpstr>Options – Alert Mode or Snooze Mode</vt:lpstr>
      <vt:lpstr>Options – Alert Mode or Snooze Mode</vt:lpstr>
      <vt:lpstr>Ambient_AP Sensor Software</vt:lpstr>
      <vt:lpstr>Ambient_HUB Software</vt:lpstr>
      <vt:lpstr>Troubleshooting Tips - Local</vt:lpstr>
      <vt:lpstr>To Do List - Software </vt:lpstr>
      <vt:lpstr>The Devil is in the Details</vt:lpstr>
      <vt:lpstr>What Exactly IS this Project?</vt:lpstr>
      <vt:lpstr>Alphabet Soup – Cellular Terms</vt:lpstr>
      <vt:lpstr>Alphabet Soup – Cellular Terms</vt:lpstr>
      <vt:lpstr>Sensor Wiring (ESP32)</vt:lpstr>
      <vt:lpstr>ESP32 Temp Sensor / OLED Wiring</vt:lpstr>
      <vt:lpstr>ESP32 / Temp Sensor / OLED Placement</vt:lpstr>
      <vt:lpstr>Sensor Wiring (Wemos D1 Mini)</vt:lpstr>
      <vt:lpstr>D1 Mini Example – Jumper cable to wake up</vt:lpstr>
      <vt:lpstr>Botletics Shield Properties - Arduino</vt:lpstr>
      <vt:lpstr>Botletics – Workaround 1</vt:lpstr>
      <vt:lpstr>Botletics – Workaround 2</vt:lpstr>
      <vt:lpstr>Hub Wiring (ESP32)</vt:lpstr>
      <vt:lpstr>Ambient_HUB Power Issue</vt:lpstr>
      <vt:lpstr>Hub Progression</vt:lpstr>
      <vt:lpstr>Hub Progression - Oct 2020 Maine</vt:lpstr>
      <vt:lpstr>Hub Progression – May 2021 Florida</vt:lpstr>
      <vt:lpstr>IFTTT Event Applet Ingredients</vt:lpstr>
      <vt:lpstr>IFTTT Weather Applet Ingredients</vt:lpstr>
      <vt:lpstr>Ambient_AP Software Parameters</vt:lpstr>
      <vt:lpstr>Ambient_AP Software Parameters</vt:lpstr>
      <vt:lpstr>Ambient_HUB Software Parameters</vt:lpstr>
      <vt:lpstr>Gotcha’s – A Consolidated List</vt:lpstr>
      <vt:lpstr>Hologram: Cellular Connectivity to the Cloud</vt:lpstr>
      <vt:lpstr>Hologram Dashboard Provides Connection Details</vt:lpstr>
      <vt:lpstr>References</vt:lpstr>
      <vt:lpstr>References</vt:lpstr>
      <vt:lpstr>References</vt:lpstr>
      <vt:lpstr>FCC Notice (47 CFR 2.803) </vt:lpstr>
      <vt:lpstr>…FCC Notice (47 CFR 2.803) para 2 </vt:lpstr>
    </vt:vector>
  </TitlesOfParts>
  <Company>Zebra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IDE and IoT Button</dc:title>
  <dc:creator>Yangmin Shen;Bob Jessup</dc:creator>
  <cp:lastModifiedBy>Admin</cp:lastModifiedBy>
  <cp:revision>1722</cp:revision>
  <cp:lastPrinted>2022-02-21T14:36:47Z</cp:lastPrinted>
  <dcterms:created xsi:type="dcterms:W3CDTF">2017-10-23T13:22:08Z</dcterms:created>
  <dcterms:modified xsi:type="dcterms:W3CDTF">2022-02-21T14:41:12Z</dcterms:modified>
</cp:coreProperties>
</file>